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png" ContentType="image/png"/>
  <Default Extension="m4a" ContentType="audio/mp4"/>
  <Override PartName="/docProps/app.xml" ContentType="application/vnd.openxmlformats-officedocument.extended-properties+xml"/>
  <Override PartName="/docProps/core.xml" ContentType="application/vnd.openxmlformats-package.core-properties+xml"/>
  <Override PartName="/ppt/ink/ink1.xml" ContentType="application/inkml+xml"/>
  <Override PartName="/ppt/ink/ink2.xml" ContentType="application/inkml+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23.1-->
<p:presentation xmlns:r="http://schemas.openxmlformats.org/officeDocument/2006/relationships" xmlns:a="http://schemas.openxmlformats.org/drawingml/2006/main" xmlns:p="http://schemas.openxmlformats.org/presentationml/2006/main" saveSubsetFonts="1">
  <p:sldMasterIdLst>
    <p:sldMasterId id="2147483648" r:id="rId1"/>
    <p:sldMasterId id="2147483671" r:id="rId2"/>
    <p:sldMasterId id="2147483683" r:id="rId3"/>
    <p:sldMasterId id="2147483695" r:id="rId4"/>
    <p:sldMasterId id="2147483796" r:id="rId5"/>
  </p:sldMasterIdLst>
  <p:sldIdLst>
    <p:sldId id="259" r:id="rId6"/>
    <p:sldId id="262" r:id="rId7"/>
    <p:sldId id="265" r:id="rId8"/>
    <p:sldId id="268" r:id="rId9"/>
    <p:sldId id="271" r:id="rId10"/>
    <p:sldId id="274" r:id="rId11"/>
    <p:sldId id="277" r:id="rId12"/>
    <p:sldId id="280" r:id="rId13"/>
    <p:sldId id="283" r:id="rId14"/>
    <p:sldId id="286" r:id="rId15"/>
    <p:sldId id="289" r:id="rId16"/>
    <p:sldId id="292" r:id="rId17"/>
    <p:sldId id="295" r:id="rId18"/>
    <p:sldId id="298" r:id="rId19"/>
    <p:sldId id="301" r:id="rId20"/>
    <p:sldId id="304" r:id="rId21"/>
    <p:sldId id="307" r:id="rId22"/>
    <p:sldId id="310" r:id="rId23"/>
    <p:sldId id="313" r:id="rId24"/>
    <p:sldId id="316" r:id="rId25"/>
    <p:sldId id="319" r:id="rId26"/>
    <p:sldId id="322" r:id="rId27"/>
    <p:sldId id="325" r:id="rId28"/>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a="http://schemas.openxmlformats.org/drawingml/2006/main" xmlns:p="http://schemas.openxmlformats.org/presentationml/2006/main">
  <p:showPr showNarration="1">
    <p:presen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0"/>
    </p:ext>
  </p:extLst>
</p:presentationPr>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000"/>
    <p:restoredTop sz="0"/>
  </p:normalViewPr>
  <p:slideViewPr>
    <p:cSldViewPr>
      <p:cViewPr>
        <p:scale>
          <a:sx n="73" d="100"/>
          <a:sy n="73" d="100"/>
        </p:scale>
        <p:origin x="0" y="0"/>
      </p:cViewPr>
    </p:cSldViewPr>
  </p:slideViewPr>
  <p:notesViewPr>
    <p:cSldViewPr>
      <p:cViewPr>
        <p:scale>
          <a:sx n="1" d="100"/>
          <a:sy n="1" d="100"/>
        </p:scale>
        <p:origin x="0" y="0"/>
      </p:cViewPr>
    </p:cSldViewPr>
  </p:notesViewPr>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5.xml" /><Relationship Id="rId11" Type="http://schemas.openxmlformats.org/officeDocument/2006/relationships/slide" Target="slides/slide6.xml" /><Relationship Id="rId12" Type="http://schemas.openxmlformats.org/officeDocument/2006/relationships/slide" Target="slides/slide7.xml" /><Relationship Id="rId13" Type="http://schemas.openxmlformats.org/officeDocument/2006/relationships/slide" Target="slides/slide8.xml" /><Relationship Id="rId14" Type="http://schemas.openxmlformats.org/officeDocument/2006/relationships/slide" Target="slides/slide9.xml" /><Relationship Id="rId15" Type="http://schemas.openxmlformats.org/officeDocument/2006/relationships/slide" Target="slides/slide10.xml" /><Relationship Id="rId16" Type="http://schemas.openxmlformats.org/officeDocument/2006/relationships/slide" Target="slides/slide11.xml" /><Relationship Id="rId17" Type="http://schemas.openxmlformats.org/officeDocument/2006/relationships/slide" Target="slides/slide12.xml" /><Relationship Id="rId18" Type="http://schemas.openxmlformats.org/officeDocument/2006/relationships/slide" Target="slides/slide13.xml" /><Relationship Id="rId19" Type="http://schemas.openxmlformats.org/officeDocument/2006/relationships/slide" Target="slides/slide14.xml" /><Relationship Id="rId2" Type="http://schemas.openxmlformats.org/officeDocument/2006/relationships/slideMaster" Target="slideMasters/slideMaster2.xml" /><Relationship Id="rId20" Type="http://schemas.openxmlformats.org/officeDocument/2006/relationships/slide" Target="slides/slide15.xml" /><Relationship Id="rId21" Type="http://schemas.openxmlformats.org/officeDocument/2006/relationships/slide" Target="slides/slide16.xml" /><Relationship Id="rId22" Type="http://schemas.openxmlformats.org/officeDocument/2006/relationships/slide" Target="slides/slide17.xml" /><Relationship Id="rId23" Type="http://schemas.openxmlformats.org/officeDocument/2006/relationships/slide" Target="slides/slide18.xml" /><Relationship Id="rId24" Type="http://schemas.openxmlformats.org/officeDocument/2006/relationships/slide" Target="slides/slide19.xml" /><Relationship Id="rId25" Type="http://schemas.openxmlformats.org/officeDocument/2006/relationships/slide" Target="slides/slide20.xml" /><Relationship Id="rId26" Type="http://schemas.openxmlformats.org/officeDocument/2006/relationships/slide" Target="slides/slide21.xml" /><Relationship Id="rId27" Type="http://schemas.openxmlformats.org/officeDocument/2006/relationships/slide" Target="slides/slide22.xml" /><Relationship Id="rId28" Type="http://schemas.openxmlformats.org/officeDocument/2006/relationships/slide" Target="slides/slide23.xml" /><Relationship Id="rId29" Type="http://schemas.openxmlformats.org/officeDocument/2006/relationships/tags" Target="tags/tag1.xml" /><Relationship Id="rId3" Type="http://schemas.openxmlformats.org/officeDocument/2006/relationships/slideMaster" Target="slideMasters/slideMaster3.xml" /><Relationship Id="rId30" Type="http://schemas.openxmlformats.org/officeDocument/2006/relationships/presProps" Target="presProps.xml" /><Relationship Id="rId31" Type="http://schemas.openxmlformats.org/officeDocument/2006/relationships/viewProps" Target="viewProps.xml" /><Relationship Id="rId32" Type="http://schemas.openxmlformats.org/officeDocument/2006/relationships/theme" Target="theme/theme1.xml" /><Relationship Id="rId33" Type="http://schemas.openxmlformats.org/officeDocument/2006/relationships/tableStyles" Target="tableStyles.xml" /><Relationship Id="rId4" Type="http://schemas.openxmlformats.org/officeDocument/2006/relationships/slideMaster" Target="slideMasters/slideMaster4.xml" /><Relationship Id="rId5" Type="http://schemas.openxmlformats.org/officeDocument/2006/relationships/slideMaster" Target="slideMasters/slideMaster5.xml" /><Relationship Id="rId6" Type="http://schemas.openxmlformats.org/officeDocument/2006/relationships/slide" Target="slides/slide1.xml" /><Relationship Id="rId7" Type="http://schemas.openxmlformats.org/officeDocument/2006/relationships/slide" Target="slides/slide2.xml" /><Relationship Id="rId8" Type="http://schemas.openxmlformats.org/officeDocument/2006/relationships/slide" Target="slides/slide3.xml" /><Relationship Id="rId9" Type="http://schemas.openxmlformats.org/officeDocument/2006/relationships/slide" Target="slides/slide4.xml" /></Relationships>
</file>

<file path=ppt/ink/ink1.xml><?xml version="1.0" encoding="utf-8"?>
<inkml:ink xmlns:inkml="http://www.w3.org/2003/InkML">
  <inkml:definitions>
    <inkml:context xml:id="ctx0">
      <inkml:inkSource xml:id="inkSrc0">
        <inkml:traceFormat>
          <inkml:channel name="X" type="integer" min="-2.14748E+09" max="2.14748E+09" units="cm"/>
          <inkml:channel name="Y" type="integer" min="-2.14748E+09" max="2.14748E+09" units="cm"/>
          <inkml:channel name="F" type="integer" min="0" max="32767" units="dev"/>
        </inkml:traceFormat>
        <inkml:channelProperties>
          <inkml:channelProperty channel="X" name="resolution" value="1000" units="1/cm"/>
          <inkml:channelProperty channel="Y" name="resolution" value="1000" units="1/cm"/>
          <inkml:channelProperty channel="F" name="resolution" value="1.62551E-43" units="1/dev"/>
        </inkml:channelProperties>
      </inkml:inkSource>
      <inkml:timestamp xml:id="ts0" timeString="2020-09-21T21:29:10.2190000"/>
    </inkml:context>
    <inkml:brush xml:id="br0">
      <inkml:brushProperty name="width" value="0.05" units="cm"/>
      <inkml:brushProperty name="height" value="0.05" units="cm"/>
      <inkml:brushProperty name="color" value="#000000"/>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09" max="2.14748E+09" units="cm"/>
          <inkml:channel name="Y" type="integer" min="-2.14748E+09" max="2.14748E+09" units="cm"/>
          <inkml:channel name="F" type="integer" min="0" max="32767" units="dev"/>
        </inkml:traceFormat>
        <inkml:channelProperties>
          <inkml:channelProperty channel="X" name="resolution" value="1000" units="1/cm"/>
          <inkml:channelProperty channel="Y" name="resolution" value="1000" units="1/cm"/>
        </inkml:channelProperties>
      </inkml:inkSource>
      <inkml:timestamp xml:id="ts0" timeString="2023-12-03T21:53:24.5480000"/>
    </inkml:context>
    <inkml:brush xml:id="br0">
      <inkml:brushProperty name="width" value="0.05" units="cm"/>
      <inkml:brushProperty name="height" value="0.05" units="cm"/>
      <inkml:brushProperty name="color" value="#000000"/>
    </inkml:brush>
  </inkml:definitions>
  <inkml:trace contextRef="#ctx0" brushRef="#br0">1 0 32</inkml:trace>
</inkml:ink>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slideLayouts/_rels/slideLayout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3.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4.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5.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6.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7.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8.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9.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30.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1.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2.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3.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4.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5.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6.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7.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8.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9.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0.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1.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2.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3.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4.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5.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6.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7.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8.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9.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0.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1.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2.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3.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4.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5.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title=""/>
        <p:cNvGrpSpPr/>
        <p:nvPr/>
      </p:nvGrpSpPr>
      <p:grpSpPr>
        <a:xfrm>
          <a:off x="0" y="0"/>
          <a:ext cx="0" cy="0"/>
        </a:xfrm>
      </p:grpSpPr>
      <p:sp>
        <p:nvSpPr>
          <p:cNvPr id="2" name="Title 1" title=""/>
          <p:cNvSpPr>
            <a:spLocks noGrp="1"/>
          </p:cNvSpPr>
          <p:nvPr>
            <p:ph type="ctrTitle"/>
          </p:nvPr>
        </p:nvSpPr>
        <p:spPr/>
        <p:txBody>
          <a:bodyPr/>
          <a:lstStyle/>
          <a:p>
            <a:r>
              <a:rPr lang="en-US" smtClean="0"/>
              <a:t>Click to edit Master title style</a:t>
            </a:r>
            <a:endParaRPr lang="en-US"/>
          </a:p>
        </p:txBody>
      </p:sp>
      <p:sp>
        <p:nvSpPr>
          <p:cNvPr id="3" name="Subtitle 2" title=""/>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title=""/>
          <p:cNvSpPr>
            <a:spLocks noGrp="1"/>
          </p:cNvSpPr>
          <p:nvPr>
            <p:ph type="dt" sz="half" idx="2"/>
          </p:nvPr>
        </p:nvSpPr>
        <p:spPr/>
        <p:txBody>
          <a:bodyPr/>
          <a:lstStyle/>
          <a:p>
            <a:fld id="{DF81CB28-15DE-4534-85D0-504101CAF2D8}"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1E0804AA-88F0-49D5-88D8-51C7B4A5A53C}"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title=""/>
        <p:cNvGrpSpPr/>
        <p:nvPr/>
      </p:nvGrpSpPr>
      <p:grpSpPr>
        <a:xfrm>
          <a:off x="0" y="0"/>
          <a:ext cx="0" cy="0"/>
        </a:xfrm>
      </p:grpSpPr>
      <p:sp>
        <p:nvSpPr>
          <p:cNvPr id="2" name="Vertical Title 1" title=""/>
          <p:cNvSpPr>
            <a:spLocks noGrp="1"/>
          </p:cNvSpPr>
          <p:nvPr>
            <p:ph type="title" orient="vert"/>
          </p:nvPr>
        </p:nvSpPr>
        <p:spPr/>
        <p:txBody>
          <a:bodyPr vert="eaVert"/>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6990E98E-0558-48A9-B1EB-0F2AFB72E9B3}"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p:cNvGrpSpPr/>
        <p:nvPr/>
      </p:nvGrpSpPr>
      <p:grpSpPr>
        <a:xfrm>
          <a:off x="0" y="0"/>
          <a:ext cx="0" cy="0"/>
        </a:xfrm>
      </p:grpSpPr>
      <p:sp>
        <p:nvSpPr>
          <p:cNvPr id="2" name="Title 1">
            <a:extLst>
              <a:ext uri="{FF2B5EF4-FFF2-40B4-BE49-F238E27FC236}">
                <a16:creationId xmlns:a16="http://schemas.microsoft.com/office/drawing/2014/main" id="{F1FC4871-CD24-CE8F-1326-C3B48CF741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7DD6B45-25D6-BD44-7829-B615ABAE9A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18FC67B-2A1C-ED83-37E2-D16B3CBE6472}"/>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7E732335-8BCF-B2CA-F0B2-A09D8BD3EB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6C726B-81F0-A874-8935-9AC5FD56DDDE}"/>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1286427359"/>
      </p:ext>
    </p:extLst>
  </p:cSld>
  <p:clrMapOvr>
    <a:masterClrMapping/>
  </p:clrMapOvr>
  <p:transition/>
  <p:timing/>
</p:sldLayout>
</file>

<file path=ppt/slideLayouts/slideLayout1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D72FC5BC-2E0D-F42A-6E8C-049FBA94F6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C0BE7E-9F90-E3D2-0FBB-ABEEEAEE8F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546E3A-1086-06C3-59DD-707886BB6AD5}"/>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B76B2B87-0384-CFCC-C8FF-9E122A6BDE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BACAE7-99A5-4F00-7859-4374AC9BBBC8}"/>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267260791"/>
      </p:ext>
    </p:extLst>
  </p:cSld>
  <p:clrMapOvr>
    <a:masterClrMapping/>
  </p:clrMapOvr>
  <p:transition/>
  <p:timing/>
</p:sldLayout>
</file>

<file path=ppt/slideLayouts/slideLayout1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p:cNvGrpSpPr/>
        <p:nvPr/>
      </p:nvGrpSpPr>
      <p:grpSpPr>
        <a:xfrm>
          <a:off x="0" y="0"/>
          <a:ext cx="0" cy="0"/>
        </a:xfrm>
      </p:grpSpPr>
      <p:sp>
        <p:nvSpPr>
          <p:cNvPr id="2" name="Title 1">
            <a:extLst>
              <a:ext uri="{FF2B5EF4-FFF2-40B4-BE49-F238E27FC236}">
                <a16:creationId xmlns:a16="http://schemas.microsoft.com/office/drawing/2014/main" id="{8757DBBE-B846-3CD9-EECC-B595572E9C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F471377-B9C8-7048-F91C-4087B7501F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232937-C5C3-DE9E-3185-F8E97794874C}"/>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AF91E429-8C96-6237-5944-E142D0A915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D45E83-8031-343F-FBEC-C77FAD7718DD}"/>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3501934375"/>
      </p:ext>
    </p:extLst>
  </p:cSld>
  <p:clrMapOvr>
    <a:masterClrMapping/>
  </p:clrMapOvr>
  <p:transition/>
  <p:timing/>
</p:sldLayout>
</file>

<file path=ppt/slideLayouts/slideLayout1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1B8B5D28-312B-0FE5-4505-045CC27C72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A76148C-5509-128C-FB56-B3ACF95141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C9EA2D7-D4FF-D2E5-3E5F-C143203592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995B9FB-5126-7F21-CB2B-2412E217E2A9}"/>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6" name="Footer Placeholder 5">
            <a:extLst>
              <a:ext uri="{FF2B5EF4-FFF2-40B4-BE49-F238E27FC236}">
                <a16:creationId xmlns:a16="http://schemas.microsoft.com/office/drawing/2014/main" id="{A692F4BC-C2ED-3F2D-72B7-05E1F0A37D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6D1B4E-EE71-2371-69A3-4B5311D14204}"/>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2920108109"/>
      </p:ext>
    </p:extLst>
  </p:cSld>
  <p:clrMapOvr>
    <a:masterClrMapping/>
  </p:clrMapOvr>
  <p:transition/>
  <p:timing/>
</p:sldLayout>
</file>

<file path=ppt/slideLayouts/slideLayout1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p:cNvGrpSpPr/>
        <p:nvPr/>
      </p:nvGrpSpPr>
      <p:grpSpPr>
        <a:xfrm>
          <a:off x="0" y="0"/>
          <a:ext cx="0" cy="0"/>
        </a:xfrm>
      </p:grpSpPr>
      <p:sp>
        <p:nvSpPr>
          <p:cNvPr id="2" name="Title 1">
            <a:extLst>
              <a:ext uri="{FF2B5EF4-FFF2-40B4-BE49-F238E27FC236}">
                <a16:creationId xmlns:a16="http://schemas.microsoft.com/office/drawing/2014/main" id="{A46E0DF9-F5BA-9703-0415-3AA3EF24D50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C4FADE-5C13-63E3-C3D0-7E1D32FD0E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AC0C11-0118-2943-B245-301C3AE02E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93C7AA8-2DBD-879B-A298-0F14763145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C266AE-DA73-E9AE-CE77-9435D7C163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4F4312F-26AA-EE77-82C4-D7BF718DACAB}"/>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8" name="Footer Placeholder 7">
            <a:extLst>
              <a:ext uri="{FF2B5EF4-FFF2-40B4-BE49-F238E27FC236}">
                <a16:creationId xmlns:a16="http://schemas.microsoft.com/office/drawing/2014/main" id="{2346472E-846E-15AC-82E5-4CD66A86FD4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925A2D8-45C5-97BF-E332-C16F828F1A18}"/>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816065434"/>
      </p:ext>
    </p:extLst>
  </p:cSld>
  <p:clrMapOvr>
    <a:masterClrMapping/>
  </p:clrMapOvr>
  <p:transition/>
  <p:timing/>
</p:sldLayout>
</file>

<file path=ppt/slideLayouts/slideLayout1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p:cNvGrpSpPr/>
        <p:nvPr/>
      </p:nvGrpSpPr>
      <p:grpSpPr>
        <a:xfrm>
          <a:off x="0" y="0"/>
          <a:ext cx="0" cy="0"/>
        </a:xfrm>
      </p:grpSpPr>
      <p:sp>
        <p:nvSpPr>
          <p:cNvPr id="2" name="Title 1">
            <a:extLst>
              <a:ext uri="{FF2B5EF4-FFF2-40B4-BE49-F238E27FC236}">
                <a16:creationId xmlns:a16="http://schemas.microsoft.com/office/drawing/2014/main" id="{372610DE-3898-1812-441F-2EB2F33FF4B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6D56C00-C125-2F7A-4A11-6F4FFFAF77AC}"/>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4" name="Footer Placeholder 3">
            <a:extLst>
              <a:ext uri="{FF2B5EF4-FFF2-40B4-BE49-F238E27FC236}">
                <a16:creationId xmlns:a16="http://schemas.microsoft.com/office/drawing/2014/main" id="{BED416D0-85AE-47B5-7A44-35DA760442A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8A3126F-9762-A48D-6C9E-60E9FFB11E7B}"/>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4153082025"/>
      </p:ext>
    </p:extLst>
  </p:cSld>
  <p:clrMapOvr>
    <a:masterClrMapping/>
  </p:clrMapOvr>
  <p:transition/>
  <p:timing/>
</p:sldLayout>
</file>

<file path=ppt/slideLayouts/slideLayout1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a:extLst>
              <a:ext uri="{FF2B5EF4-FFF2-40B4-BE49-F238E27FC236}">
                <a16:creationId xmlns:a16="http://schemas.microsoft.com/office/drawing/2014/main" id="{9FEF2008-6797-FB8D-783B-848A4732873B}"/>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3" name="Footer Placeholder 2">
            <a:extLst>
              <a:ext uri="{FF2B5EF4-FFF2-40B4-BE49-F238E27FC236}">
                <a16:creationId xmlns:a16="http://schemas.microsoft.com/office/drawing/2014/main" id="{E3191EAD-D0F1-BB1A-5660-DCDA26542EA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9EA9196-421C-767D-89A1-DAF490DB035E}"/>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2698662203"/>
      </p:ext>
    </p:extLst>
  </p:cSld>
  <p:clrMapOvr>
    <a:masterClrMapping/>
  </p:clrMapOvr>
  <p:transition/>
  <p:timing/>
</p:sldLayout>
</file>

<file path=ppt/slideLayouts/slideLayout1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231EEFC1-1EAC-D2F7-9579-830946B5C6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91042D9-E8C3-67F8-C5BA-04CCA84076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F1556AE-CD1D-1A00-00F6-6D30BCE794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99777A-9571-91DF-495A-3DF4B4481DBB}"/>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6" name="Footer Placeholder 5">
            <a:extLst>
              <a:ext uri="{FF2B5EF4-FFF2-40B4-BE49-F238E27FC236}">
                <a16:creationId xmlns:a16="http://schemas.microsoft.com/office/drawing/2014/main" id="{86996DA6-9A74-CD3E-87C2-5F76AE7F63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04AA070-5A38-7858-F5F8-7777D9CB32C6}"/>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4021890940"/>
      </p:ext>
    </p:extLst>
  </p:cSld>
  <p:clrMapOvr>
    <a:masterClrMapping/>
  </p:clrMapOvr>
  <p:transition/>
  <p:timing/>
</p:sldLayout>
</file>

<file path=ppt/slideLayouts/slideLayout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idx="1"/>
          </p:nvPr>
        </p:nvSpPr>
        <p:spPr/>
        <p:txBody>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F2B2FF09-36A4-42BB-A02C-833B6B3E6AA9}"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2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21BCA86D-7B6E-2580-1553-E2DD86BD7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F122EBD-C8C5-0104-55AB-B87E65CC16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8B4EEA9-92C0-AE65-4F4B-29BA992F90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697CEE-F2B5-C5B9-7C22-D89B7ACC1BDA}"/>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6" name="Footer Placeholder 5">
            <a:extLst>
              <a:ext uri="{FF2B5EF4-FFF2-40B4-BE49-F238E27FC236}">
                <a16:creationId xmlns:a16="http://schemas.microsoft.com/office/drawing/2014/main" id="{26B0AAAF-AF85-A309-5D8A-078BB73EBE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329CC50-64E0-F6A1-2D6B-D0B768CBB099}"/>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754333017"/>
      </p:ext>
    </p:extLst>
  </p:cSld>
  <p:clrMapOvr>
    <a:masterClrMapping/>
  </p:clrMapOvr>
  <p:transition/>
  <p:timing/>
</p:sldLayout>
</file>

<file path=ppt/slideLayouts/slideLayout2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p:cNvGrpSpPr/>
        <p:nvPr/>
      </p:nvGrpSpPr>
      <p:grpSpPr>
        <a:xfrm>
          <a:off x="0" y="0"/>
          <a:ext cx="0" cy="0"/>
        </a:xfrm>
      </p:grpSpPr>
      <p:sp>
        <p:nvSpPr>
          <p:cNvPr id="2" name="Title 1">
            <a:extLst>
              <a:ext uri="{FF2B5EF4-FFF2-40B4-BE49-F238E27FC236}">
                <a16:creationId xmlns:a16="http://schemas.microsoft.com/office/drawing/2014/main" id="{35B70E50-9093-A237-292D-90502A18550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66ABDAD-6790-3DAA-066D-85D276E94D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1BA370-48D7-0639-80BF-C9D02BE43700}"/>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C50A896A-DD01-11D8-622C-422FCA3161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0E83D5-802F-D19D-0408-B66F9C244620}"/>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3409882762"/>
      </p:ext>
    </p:extLst>
  </p:cSld>
  <p:clrMapOvr>
    <a:masterClrMapping/>
  </p:clrMapOvr>
  <p:transition/>
  <p:timing/>
</p:sldLayout>
</file>

<file path=ppt/slideLayouts/slideLayout2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p:cNvGrpSpPr/>
        <p:nvPr/>
      </p:nvGrpSpPr>
      <p:grpSpPr>
        <a:xfrm>
          <a:off x="0" y="0"/>
          <a:ext cx="0" cy="0"/>
        </a:xfrm>
      </p:grpSpPr>
      <p:sp>
        <p:nvSpPr>
          <p:cNvPr id="2" name="Vertical Title 1">
            <a:extLst>
              <a:ext uri="{FF2B5EF4-FFF2-40B4-BE49-F238E27FC236}">
                <a16:creationId xmlns:a16="http://schemas.microsoft.com/office/drawing/2014/main" id="{6B9C41BB-ABA7-8F75-CABA-E24EF48896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C324708-C30D-3780-AB7A-915D1E86C9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C0D74B-135E-12DE-E6DA-1515EB0A0A90}"/>
              </a:ext>
            </a:extLst>
          </p:cNvPr>
          <p:cNvSpPr>
            <a:spLocks noGrp="1"/>
          </p:cNvSpPr>
          <p:nvPr>
            <p:ph type="dt" sz="half" idx="10"/>
          </p:nvPr>
        </p:nvSpPr>
        <p:spPr/>
        <p:txBody>
          <a:body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3F08D904-026D-0C32-A7F8-26D224174E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3F6F94-A0FA-3B12-58F6-D5AC8BE724CF}"/>
              </a:ext>
            </a:extLst>
          </p:cNvPr>
          <p:cNvSpPr>
            <a:spLocks noGrp="1"/>
          </p:cNvSpPr>
          <p:nvPr>
            <p:ph type="sldNum" sz="quarter" idx="12"/>
          </p:nvPr>
        </p:nvSpPr>
        <p:spPr/>
        <p:txBody>
          <a:bodyPr/>
          <a:lstStyle/>
          <a:p>
            <a:fld id="{0D42221A-6852-447C-A074-726471FD3768}" type="slidenum">
              <a:rPr lang="en-IN" smtClean="0"/>
              <a:t>‹#›</a:t>
            </a:fld>
            <a:endParaRPr lang="en-IN"/>
          </a:p>
        </p:txBody>
      </p:sp>
    </p:spTree>
    <p:extLst>
      <p:ext uri="{BB962C8B-B14F-4D97-AF65-F5344CB8AC3E}">
        <p14:creationId xmlns:p14="http://schemas.microsoft.com/office/powerpoint/2010/main" val="492958649"/>
      </p:ext>
    </p:extLst>
  </p:cSld>
  <p:clrMapOvr>
    <a:masterClrMapping/>
  </p:clrMapOvr>
  <p:transition/>
  <p:timing/>
</p:sldLayout>
</file>

<file path=ppt/slideLayouts/slideLayout2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p:cNvGrpSpPr/>
        <p:nvPr/>
      </p:nvGrpSpPr>
      <p:grpSpPr>
        <a:xfrm>
          <a:off x="0" y="0"/>
          <a:ext cx="0" cy="0"/>
        </a:xfrm>
      </p:grpSpPr>
      <p:sp>
        <p:nvSpPr>
          <p:cNvPr id="2" name="Title 1">
            <a:extLst>
              <a:ext uri="{FF2B5EF4-FFF2-40B4-BE49-F238E27FC236}">
                <a16:creationId xmlns:a16="http://schemas.microsoft.com/office/drawing/2014/main" id="{762F1FF5-8BF7-5E51-D491-8317D50007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553E3A-A2ED-3825-F88B-B797B70AE0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6A3D09-CA17-5480-0AED-74479D5F534B}"/>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0491F77C-B17B-E26A-1F3A-EF962FF86D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39B527-716F-56CC-EB12-AF6B2431F0E8}"/>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1823277844"/>
      </p:ext>
    </p:extLst>
  </p:cSld>
  <p:clrMapOvr>
    <a:masterClrMapping/>
  </p:clrMapOvr>
  <p:transition/>
  <p:timing/>
</p:sldLayout>
</file>

<file path=ppt/slideLayouts/slideLayout2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869DAF7C-91B1-0FA3-C0D5-4C9EA5FB05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16FE51-D409-609D-2DA1-4F5DD0FDE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8C12BA-ECC4-EBE1-6B97-94A1E470447D}"/>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97264F76-43C7-1E04-8567-3B2F533306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27F309-7121-740B-39F6-E2AD64F49A4E}"/>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3287020383"/>
      </p:ext>
    </p:extLst>
  </p:cSld>
  <p:clrMapOvr>
    <a:masterClrMapping/>
  </p:clrMapOvr>
  <p:transition/>
  <p:timing/>
</p:sldLayout>
</file>

<file path=ppt/slideLayouts/slideLayout2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p:cNvGrpSpPr/>
        <p:nvPr/>
      </p:nvGrpSpPr>
      <p:grpSpPr>
        <a:xfrm>
          <a:off x="0" y="0"/>
          <a:ext cx="0" cy="0"/>
        </a:xfrm>
      </p:grpSpPr>
      <p:sp>
        <p:nvSpPr>
          <p:cNvPr id="2" name="Title 1">
            <a:extLst>
              <a:ext uri="{FF2B5EF4-FFF2-40B4-BE49-F238E27FC236}">
                <a16:creationId xmlns:a16="http://schemas.microsoft.com/office/drawing/2014/main" id="{19674EB5-641A-439C-8FD7-6F64AA8945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76EE60-A2D7-B089-CF7D-126E5DA1F4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FE2011-6673-4F85-65CB-4502E13C1379}"/>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E39EA54D-E410-69B1-A81F-7DCD8805D2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E6F842-D94D-70A3-8499-179CDE630737}"/>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1255405484"/>
      </p:ext>
    </p:extLst>
  </p:cSld>
  <p:clrMapOvr>
    <a:masterClrMapping/>
  </p:clrMapOvr>
  <p:transition/>
  <p:timing/>
</p:sldLayout>
</file>

<file path=ppt/slideLayouts/slideLayout2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AE20E8E6-A0B8-22BF-A25C-73A873E251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764387-E4F2-9922-D923-F574F2DACA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A4E9D4-1D22-861A-2508-A2318C8C6B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BA29CA-2C5A-60CA-61E4-B61F8FB6BAE5}"/>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6" name="Footer Placeholder 5">
            <a:extLst>
              <a:ext uri="{FF2B5EF4-FFF2-40B4-BE49-F238E27FC236}">
                <a16:creationId xmlns:a16="http://schemas.microsoft.com/office/drawing/2014/main" id="{E3BCE6DA-33EA-C4CF-E851-03C85A186B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7472B3-FE02-5E70-D740-17BE8A8DEAC9}"/>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561968434"/>
      </p:ext>
    </p:extLst>
  </p:cSld>
  <p:clrMapOvr>
    <a:masterClrMapping/>
  </p:clrMapOvr>
  <p:transition/>
  <p:timing/>
</p:sldLayout>
</file>

<file path=ppt/slideLayouts/slideLayout2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p:cNvGrpSpPr/>
        <p:nvPr/>
      </p:nvGrpSpPr>
      <p:grpSpPr>
        <a:xfrm>
          <a:off x="0" y="0"/>
          <a:ext cx="0" cy="0"/>
        </a:xfrm>
      </p:grpSpPr>
      <p:sp>
        <p:nvSpPr>
          <p:cNvPr id="2" name="Title 1">
            <a:extLst>
              <a:ext uri="{FF2B5EF4-FFF2-40B4-BE49-F238E27FC236}">
                <a16:creationId xmlns:a16="http://schemas.microsoft.com/office/drawing/2014/main" id="{4AA248D7-B2A4-FAEB-2353-510875324B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F7BEBFC-5F90-CB50-C18F-861BFA23E9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9C9D0E-9591-8C18-2FE4-572FDCDF6D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21E40A-15EF-1B92-FEBA-DF3B1B048F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5625F4-C785-177D-2D2D-0B6C334F79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91106C9-DFB8-640A-0A9F-2B6E208FCA4E}"/>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8" name="Footer Placeholder 7">
            <a:extLst>
              <a:ext uri="{FF2B5EF4-FFF2-40B4-BE49-F238E27FC236}">
                <a16:creationId xmlns:a16="http://schemas.microsoft.com/office/drawing/2014/main" id="{6D6B422F-1501-ACC3-86E7-91ED9B739B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540930-951E-640F-97D2-F4DE91647FF1}"/>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3103923446"/>
      </p:ext>
    </p:extLst>
  </p:cSld>
  <p:clrMapOvr>
    <a:masterClrMapping/>
  </p:clrMapOvr>
  <p:transition/>
  <p:timing/>
</p:sldLayout>
</file>

<file path=ppt/slideLayouts/slideLayout2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p:cNvGrpSpPr/>
        <p:nvPr/>
      </p:nvGrpSpPr>
      <p:grpSpPr>
        <a:xfrm>
          <a:off x="0" y="0"/>
          <a:ext cx="0" cy="0"/>
        </a:xfrm>
      </p:grpSpPr>
      <p:sp>
        <p:nvSpPr>
          <p:cNvPr id="2" name="Title 1">
            <a:extLst>
              <a:ext uri="{FF2B5EF4-FFF2-40B4-BE49-F238E27FC236}">
                <a16:creationId xmlns:a16="http://schemas.microsoft.com/office/drawing/2014/main" id="{042647AB-AD0E-732F-E447-341DC6873F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C47766A-E4B4-B830-7223-F9F3E04B7E3B}"/>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4" name="Footer Placeholder 3">
            <a:extLst>
              <a:ext uri="{FF2B5EF4-FFF2-40B4-BE49-F238E27FC236}">
                <a16:creationId xmlns:a16="http://schemas.microsoft.com/office/drawing/2014/main" id="{992146FE-4794-12E9-DA8A-F8286D6898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C292F2-CA50-EA79-7B04-F2779F15E294}"/>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1493331179"/>
      </p:ext>
    </p:extLst>
  </p:cSld>
  <p:clrMapOvr>
    <a:masterClrMapping/>
  </p:clrMapOvr>
  <p:transition/>
  <p:timing/>
</p:sldLayout>
</file>

<file path=ppt/slideLayouts/slideLayout2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a:extLst>
              <a:ext uri="{FF2B5EF4-FFF2-40B4-BE49-F238E27FC236}">
                <a16:creationId xmlns:a16="http://schemas.microsoft.com/office/drawing/2014/main" id="{BEC1E7FF-744F-EC39-8D35-DEB8B832A5B8}"/>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3" name="Footer Placeholder 2">
            <a:extLst>
              <a:ext uri="{FF2B5EF4-FFF2-40B4-BE49-F238E27FC236}">
                <a16:creationId xmlns:a16="http://schemas.microsoft.com/office/drawing/2014/main" id="{A5FB27F2-74AF-DD62-70D1-B0BE588EBB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0A0F20-2626-2FCB-837B-1DC9526D57B2}"/>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247413047"/>
      </p:ext>
    </p:extLst>
  </p:cSld>
  <p:clrMapOvr>
    <a:masterClrMapping/>
  </p:clrMapOvr>
  <p:transition/>
  <p:timing/>
</p:sldLayout>
</file>

<file path=ppt/slideLayouts/slideLayout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title=""/>
        <p:cNvGrpSpPr/>
        <p:nvPr/>
      </p:nvGrpSpPr>
      <p:grpSpPr>
        <a:xfrm>
          <a:off x="0" y="0"/>
          <a:ext cx="0" cy="0"/>
        </a:xfrm>
      </p:grpSpPr>
      <p:sp>
        <p:nvSpPr>
          <p:cNvPr id="2" name="Title 1" title=""/>
          <p:cNvSpPr>
            <a:spLocks noGrp="1"/>
          </p:cNvSpPr>
          <p:nvPr>
            <p:ph type="title"/>
          </p:nvPr>
        </p:nvSpPr>
        <p:spPr/>
        <p:txBody>
          <a:bodyPr anchor="t"/>
          <a:lstStyle>
            <a:lvl1pPr algn="l">
              <a:defRPr sz="4000" b="1" cap="all"/>
            </a:lvl1p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smtClean="0"/>
              <a:t>Click to edit Master text styles</a:t>
            </a:r>
          </a:p>
        </p:txBody>
      </p:sp>
      <p:sp>
        <p:nvSpPr>
          <p:cNvPr id="4" name="Date Placeholder 3" title=""/>
          <p:cNvSpPr>
            <a:spLocks noGrp="1"/>
          </p:cNvSpPr>
          <p:nvPr>
            <p:ph type="dt" sz="half" idx="2"/>
          </p:nvPr>
        </p:nvSpPr>
        <p:spPr/>
        <p:txBody>
          <a:bodyPr/>
          <a:lstStyle/>
          <a:p>
            <a:fld id="{73391B7F-57BD-47D8-B5D6-A394FE01C3D1}"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3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CCB883A1-6999-F27E-0945-8C9CF3F086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534385-7F95-56A6-577D-0FDC646814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0161B8-6B66-7276-A4DF-BDBE20FDDE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46501D-0CE5-5E5A-0553-6CC7F35431FD}"/>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6" name="Footer Placeholder 5">
            <a:extLst>
              <a:ext uri="{FF2B5EF4-FFF2-40B4-BE49-F238E27FC236}">
                <a16:creationId xmlns:a16="http://schemas.microsoft.com/office/drawing/2014/main" id="{D60EDD06-845C-3917-C9A9-CE29D97047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B0AB8D-826E-D76A-0244-B043995C8656}"/>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3076146487"/>
      </p:ext>
    </p:extLst>
  </p:cSld>
  <p:clrMapOvr>
    <a:masterClrMapping/>
  </p:clrMapOvr>
  <p:transition/>
  <p:timing/>
</p:sldLayout>
</file>

<file path=ppt/slideLayouts/slideLayout3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DCD43BA8-C05E-26C1-D4A2-B0A715E872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14596A-7492-DE11-0491-3F4C38EA66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ADCA8E-C265-5310-90CE-B1835B2F65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90ABAC-1880-2DC3-A05C-8A4086746FDC}"/>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6" name="Footer Placeholder 5">
            <a:extLst>
              <a:ext uri="{FF2B5EF4-FFF2-40B4-BE49-F238E27FC236}">
                <a16:creationId xmlns:a16="http://schemas.microsoft.com/office/drawing/2014/main" id="{52D61429-09C4-5B55-2112-969F3A1F76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885229-3DA1-C632-668C-598B4216F1D3}"/>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1100224977"/>
      </p:ext>
    </p:extLst>
  </p:cSld>
  <p:clrMapOvr>
    <a:masterClrMapping/>
  </p:clrMapOvr>
  <p:transition/>
  <p:timing/>
</p:sldLayout>
</file>

<file path=ppt/slideLayouts/slideLayout3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p:cNvGrpSpPr/>
        <p:nvPr/>
      </p:nvGrpSpPr>
      <p:grpSpPr>
        <a:xfrm>
          <a:off x="0" y="0"/>
          <a:ext cx="0" cy="0"/>
        </a:xfrm>
      </p:grpSpPr>
      <p:sp>
        <p:nvSpPr>
          <p:cNvPr id="2" name="Title 1">
            <a:extLst>
              <a:ext uri="{FF2B5EF4-FFF2-40B4-BE49-F238E27FC236}">
                <a16:creationId xmlns:a16="http://schemas.microsoft.com/office/drawing/2014/main" id="{F80ED0F5-C990-B218-7FCA-69A07FC35B9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5828074-222B-3EF0-54A1-2483EC96C0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1D7974-2A2A-B6C1-33C6-00E4FA31A56D}"/>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0975C1B0-70F8-447A-7BE0-58D0567EA4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0147E-0D80-4689-945E-93B64FC79E77}"/>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1077941336"/>
      </p:ext>
    </p:extLst>
  </p:cSld>
  <p:clrMapOvr>
    <a:masterClrMapping/>
  </p:clrMapOvr>
  <p:transition/>
  <p:timing/>
</p:sldLayout>
</file>

<file path=ppt/slideLayouts/slideLayout3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p:cNvGrpSpPr/>
        <p:nvPr/>
      </p:nvGrpSpPr>
      <p:grpSpPr>
        <a:xfrm>
          <a:off x="0" y="0"/>
          <a:ext cx="0" cy="0"/>
        </a:xfrm>
      </p:grpSpPr>
      <p:sp>
        <p:nvSpPr>
          <p:cNvPr id="2" name="Vertical Title 1">
            <a:extLst>
              <a:ext uri="{FF2B5EF4-FFF2-40B4-BE49-F238E27FC236}">
                <a16:creationId xmlns:a16="http://schemas.microsoft.com/office/drawing/2014/main" id="{F4C566B3-5E52-E258-6193-DCD0B67EA6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76E339-ED28-84D1-9F62-660B764746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FD684A-91B1-0382-AA84-9A36F0F697F9}"/>
              </a:ext>
            </a:extLst>
          </p:cNvPr>
          <p:cNvSpPr>
            <a:spLocks noGrp="1"/>
          </p:cNvSpPr>
          <p:nvPr>
            <p:ph type="dt" sz="half" idx="10"/>
          </p:nvPr>
        </p:nvSpPr>
        <p:spPr/>
        <p:txBody>
          <a:body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1CFB8B8E-9E4D-825E-76EF-89630CAFC0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49222E-D34E-BFF4-CB80-BCBF0593FD7E}"/>
              </a:ext>
            </a:extLst>
          </p:cNvPr>
          <p:cNvSpPr>
            <a:spLocks noGrp="1"/>
          </p:cNvSpPr>
          <p:nvPr>
            <p:ph type="sldNum" sz="quarter" idx="12"/>
          </p:nvPr>
        </p:nvSpPr>
        <p:spPr/>
        <p:txBody>
          <a:bodyPr/>
          <a:lstStyle/>
          <a:p>
            <a:fld id="{A1ABD757-64CF-45E0-A9D2-A264AEB10F3B}" type="slidenum">
              <a:rPr lang="en-US" smtClean="0"/>
              <a:t>‹#›</a:t>
            </a:fld>
            <a:endParaRPr lang="en-US"/>
          </a:p>
        </p:txBody>
      </p:sp>
    </p:spTree>
    <p:extLst>
      <p:ext uri="{BB962C8B-B14F-4D97-AF65-F5344CB8AC3E}">
        <p14:creationId xmlns:p14="http://schemas.microsoft.com/office/powerpoint/2010/main" val="402647727"/>
      </p:ext>
    </p:extLst>
  </p:cSld>
  <p:clrMapOvr>
    <a:masterClrMapping/>
  </p:clrMapOvr>
  <p:transition/>
  <p:timing/>
</p:sldLayout>
</file>

<file path=ppt/slideLayouts/slideLayout3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p:cNvGrpSpPr/>
        <p:nvPr/>
      </p:nvGrpSpPr>
      <p:grpSpPr>
        <a:xfrm>
          <a:off x="0" y="0"/>
          <a:ext cx="0" cy="0"/>
        </a:xfrm>
      </p:grpSpPr>
      <p:sp>
        <p:nvSpPr>
          <p:cNvPr id="2" name="Title 1">
            <a:extLst>
              <a:ext uri="{FF2B5EF4-FFF2-40B4-BE49-F238E27FC236}">
                <a16:creationId xmlns:a16="http://schemas.microsoft.com/office/drawing/2014/main" id="{961CE834-47D6-78AD-1EA2-D8795A6FB4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BB4A17F-FAD3-C3FE-5A2A-108911FDB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7BC8668-6969-1FB0-B28E-3212A6530CC9}"/>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DBCFD551-4FBC-6261-A799-1771BD2099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873F45-31F7-87AD-285F-2D9D3720B98E}"/>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1791536457"/>
      </p:ext>
    </p:extLst>
  </p:cSld>
  <p:clrMapOvr>
    <a:masterClrMapping/>
  </p:clrMapOvr>
  <p:transition/>
  <p:timing/>
</p:sldLayout>
</file>

<file path=ppt/slideLayouts/slideLayout3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270E4E4B-59BC-A5FC-E77B-057D78EC22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ED9E027-1628-FAA7-45EE-5C0FA4B070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76EC14-0BF2-5CF9-A9EC-A679BDF64965}"/>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99343F26-8773-B7C0-6901-CF5FF6C45B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BFFD75-FE8A-0372-ADC3-D1D298E598CB}"/>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99980410"/>
      </p:ext>
    </p:extLst>
  </p:cSld>
  <p:clrMapOvr>
    <a:masterClrMapping/>
  </p:clrMapOvr>
  <p:transition/>
  <p:timing/>
</p:sldLayout>
</file>

<file path=ppt/slideLayouts/slideLayout3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p:cNvGrpSpPr/>
        <p:nvPr/>
      </p:nvGrpSpPr>
      <p:grpSpPr>
        <a:xfrm>
          <a:off x="0" y="0"/>
          <a:ext cx="0" cy="0"/>
        </a:xfrm>
      </p:grpSpPr>
      <p:sp>
        <p:nvSpPr>
          <p:cNvPr id="2" name="Title 1">
            <a:extLst>
              <a:ext uri="{FF2B5EF4-FFF2-40B4-BE49-F238E27FC236}">
                <a16:creationId xmlns:a16="http://schemas.microsoft.com/office/drawing/2014/main" id="{EFC6BCA1-FB2F-D0DA-C0C9-4B323EDBFF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749F440-3E8E-FF22-0C05-228D359CCF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466E2B-381A-17AD-3A17-89811FB85E01}"/>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2AB0690C-B2C9-04A9-0921-FD174ABE8B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858693-00A6-283E-846A-FEA346965C65}"/>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4162816956"/>
      </p:ext>
    </p:extLst>
  </p:cSld>
  <p:clrMapOvr>
    <a:masterClrMapping/>
  </p:clrMapOvr>
  <p:transition/>
  <p:timing/>
</p:sldLayout>
</file>

<file path=ppt/slideLayouts/slideLayout3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01D3B652-0CDB-BE9D-3463-3F0DB655FB4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3FD2DB5-55F6-4FFD-B02B-D94DA1A609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6E58F11-28E3-1AB6-93EA-31BA7DE6ED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4239B86-ECAA-4EED-B2CA-1876CAEE0CBD}"/>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6" name="Footer Placeholder 5">
            <a:extLst>
              <a:ext uri="{FF2B5EF4-FFF2-40B4-BE49-F238E27FC236}">
                <a16:creationId xmlns:a16="http://schemas.microsoft.com/office/drawing/2014/main" id="{2285D8B3-C7BE-E313-E1EB-59D62564044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18AA70-7F0D-866D-A9D6-14E25585CA2C}"/>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3339886948"/>
      </p:ext>
    </p:extLst>
  </p:cSld>
  <p:clrMapOvr>
    <a:masterClrMapping/>
  </p:clrMapOvr>
  <p:transition/>
  <p:timing/>
</p:sldLayout>
</file>

<file path=ppt/slideLayouts/slideLayout3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p:cNvGrpSpPr/>
        <p:nvPr/>
      </p:nvGrpSpPr>
      <p:grpSpPr>
        <a:xfrm>
          <a:off x="0" y="0"/>
          <a:ext cx="0" cy="0"/>
        </a:xfrm>
      </p:grpSpPr>
      <p:sp>
        <p:nvSpPr>
          <p:cNvPr id="2" name="Title 1">
            <a:extLst>
              <a:ext uri="{FF2B5EF4-FFF2-40B4-BE49-F238E27FC236}">
                <a16:creationId xmlns:a16="http://schemas.microsoft.com/office/drawing/2014/main" id="{465CD8A9-4262-4392-1D25-B117FC16F0D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8E56671-F1BD-EF59-F6A4-C4FE15FAD4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672E35-D585-4921-0376-85B3EA4BA5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BF82937-A870-7911-81E9-AB7F32E96B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7CAA86-3F3E-CA00-923C-36709350AE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B114023-A92E-A6DD-316A-B9B9A49099BE}"/>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8" name="Footer Placeholder 7">
            <a:extLst>
              <a:ext uri="{FF2B5EF4-FFF2-40B4-BE49-F238E27FC236}">
                <a16:creationId xmlns:a16="http://schemas.microsoft.com/office/drawing/2014/main" id="{F173EA50-7A31-10E1-1166-B4014284C4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DECE02B-EA22-5BF8-EF68-36CD6D360B27}"/>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1047623164"/>
      </p:ext>
    </p:extLst>
  </p:cSld>
  <p:clrMapOvr>
    <a:masterClrMapping/>
  </p:clrMapOvr>
  <p:transition/>
  <p:timing/>
</p:sldLayout>
</file>

<file path=ppt/slideLayouts/slideLayout3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p:cNvGrpSpPr/>
        <p:nvPr/>
      </p:nvGrpSpPr>
      <p:grpSpPr>
        <a:xfrm>
          <a:off x="0" y="0"/>
          <a:ext cx="0" cy="0"/>
        </a:xfrm>
      </p:grpSpPr>
      <p:sp>
        <p:nvSpPr>
          <p:cNvPr id="2" name="Title 1">
            <a:extLst>
              <a:ext uri="{FF2B5EF4-FFF2-40B4-BE49-F238E27FC236}">
                <a16:creationId xmlns:a16="http://schemas.microsoft.com/office/drawing/2014/main" id="{F4463349-7A15-3004-0EFE-D525712ED7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C670A74-8148-EFE7-7730-65FF43188AA5}"/>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4" name="Footer Placeholder 3">
            <a:extLst>
              <a:ext uri="{FF2B5EF4-FFF2-40B4-BE49-F238E27FC236}">
                <a16:creationId xmlns:a16="http://schemas.microsoft.com/office/drawing/2014/main" id="{985A0E33-8121-42A2-B7FB-4DCB80050E6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69F4331-B4EF-BB5D-4631-C600D732B074}"/>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164480475"/>
      </p:ext>
    </p:extLst>
  </p:cSld>
  <p:clrMapOvr>
    <a:masterClrMapping/>
  </p:clrMapOvr>
  <p:transition/>
  <p:timing/>
</p:sldLayout>
</file>

<file path=ppt/slideLayouts/slideLayout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title=""/>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title=""/>
          <p:cNvSpPr>
            <a:spLocks noGrp="1"/>
          </p:cNvSpPr>
          <p:nvPr>
            <p:ph type="dt" sz="half" idx="3"/>
          </p:nvPr>
        </p:nvSpPr>
        <p:spPr/>
        <p:txBody>
          <a:bodyPr/>
          <a:lstStyle/>
          <a:p>
            <a:fld id="{5B7064A0-74A1-4273-AF88-89C1E58002DD}"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4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a:extLst>
              <a:ext uri="{FF2B5EF4-FFF2-40B4-BE49-F238E27FC236}">
                <a16:creationId xmlns:a16="http://schemas.microsoft.com/office/drawing/2014/main" id="{06B10E8A-1AE5-2751-C003-D5C27515E49F}"/>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3" name="Footer Placeholder 2">
            <a:extLst>
              <a:ext uri="{FF2B5EF4-FFF2-40B4-BE49-F238E27FC236}">
                <a16:creationId xmlns:a16="http://schemas.microsoft.com/office/drawing/2014/main" id="{5EEE4FAE-4D75-EA87-6B8E-27E1DBD10DF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6104910-ED2E-321B-6032-C63A78A3701E}"/>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2227721036"/>
      </p:ext>
    </p:extLst>
  </p:cSld>
  <p:clrMapOvr>
    <a:masterClrMapping/>
  </p:clrMapOvr>
  <p:transition/>
  <p:timing/>
</p:sldLayout>
</file>

<file path=ppt/slideLayouts/slideLayout4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50D81E95-2E01-A89B-400C-1C05545F34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8D2853F-60E9-BBC0-E359-C9EBB6EA07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C1D23B8-29E0-092B-78FE-1263BA063E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37CD39-A5F1-A64D-93D0-3394928DA0B2}"/>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6" name="Footer Placeholder 5">
            <a:extLst>
              <a:ext uri="{FF2B5EF4-FFF2-40B4-BE49-F238E27FC236}">
                <a16:creationId xmlns:a16="http://schemas.microsoft.com/office/drawing/2014/main" id="{CF22B0A9-3A60-55AB-F4E3-186FC58B77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4F195B0-9BB9-85FE-8417-8C8F998E3C6C}"/>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2107391526"/>
      </p:ext>
    </p:extLst>
  </p:cSld>
  <p:clrMapOvr>
    <a:masterClrMapping/>
  </p:clrMapOvr>
  <p:transition/>
  <p:timing/>
</p:sldLayout>
</file>

<file path=ppt/slideLayouts/slideLayout4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6DABC52B-A3EE-B585-2B3D-8856150166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2D10555-4F81-0D2B-D994-91AFFDC750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3775231-8BDB-2584-3F80-A68B2D9CF6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F7B5C-A70E-B30E-7E6E-45582F5E1FE2}"/>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6" name="Footer Placeholder 5">
            <a:extLst>
              <a:ext uri="{FF2B5EF4-FFF2-40B4-BE49-F238E27FC236}">
                <a16:creationId xmlns:a16="http://schemas.microsoft.com/office/drawing/2014/main" id="{516BF60C-71DD-3C1C-41C3-46EF908BD5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50FBCF-495C-A582-9F6E-A77E35F72458}"/>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1961153092"/>
      </p:ext>
    </p:extLst>
  </p:cSld>
  <p:clrMapOvr>
    <a:masterClrMapping/>
  </p:clrMapOvr>
  <p:transition/>
  <p:timing/>
</p:sldLayout>
</file>

<file path=ppt/slideLayouts/slideLayout4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p:cNvGrpSpPr/>
        <p:nvPr/>
      </p:nvGrpSpPr>
      <p:grpSpPr>
        <a:xfrm>
          <a:off x="0" y="0"/>
          <a:ext cx="0" cy="0"/>
        </a:xfrm>
      </p:grpSpPr>
      <p:sp>
        <p:nvSpPr>
          <p:cNvPr id="2" name="Title 1">
            <a:extLst>
              <a:ext uri="{FF2B5EF4-FFF2-40B4-BE49-F238E27FC236}">
                <a16:creationId xmlns:a16="http://schemas.microsoft.com/office/drawing/2014/main" id="{31DA8097-B1EE-A4F2-53F7-624570BE1C6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CA226D2-1D41-6504-9C15-547A69C0F33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EB16B5-C0CE-2AC1-28DA-FE3E751D791E}"/>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4F231BAC-7C9C-57B3-F3F6-87B1D543C8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361F8B-FEA5-EDDA-272A-27E5C0FDA49A}"/>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532708429"/>
      </p:ext>
    </p:extLst>
  </p:cSld>
  <p:clrMapOvr>
    <a:masterClrMapping/>
  </p:clrMapOvr>
  <p:transition/>
  <p:timing/>
</p:sldLayout>
</file>

<file path=ppt/slideLayouts/slideLayout4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p:cNvGrpSpPr/>
        <p:nvPr/>
      </p:nvGrpSpPr>
      <p:grpSpPr>
        <a:xfrm>
          <a:off x="0" y="0"/>
          <a:ext cx="0" cy="0"/>
        </a:xfrm>
      </p:grpSpPr>
      <p:sp>
        <p:nvSpPr>
          <p:cNvPr id="2" name="Vertical Title 1">
            <a:extLst>
              <a:ext uri="{FF2B5EF4-FFF2-40B4-BE49-F238E27FC236}">
                <a16:creationId xmlns:a16="http://schemas.microsoft.com/office/drawing/2014/main" id="{49D27EAF-7A26-DD51-7FA2-726FE2AA17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87686BD-B180-587D-6491-2654C218BE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9019EE-1CD0-A324-FFDC-E48DE6DD05DD}"/>
              </a:ext>
            </a:extLst>
          </p:cNvPr>
          <p:cNvSpPr>
            <a:spLocks noGrp="1"/>
          </p:cNvSpPr>
          <p:nvPr>
            <p:ph type="dt" sz="half" idx="10"/>
          </p:nvPr>
        </p:nvSpPr>
        <p:spPr/>
        <p:txBody>
          <a:body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3E66962E-98E9-EC50-3B57-A5B3FDFD2E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582927-30AB-42F7-4753-7705915D9196}"/>
              </a:ext>
            </a:extLst>
          </p:cNvPr>
          <p:cNvSpPr>
            <a:spLocks noGrp="1"/>
          </p:cNvSpPr>
          <p:nvPr>
            <p:ph type="sldNum" sz="quarter" idx="12"/>
          </p:nvPr>
        </p:nvSpPr>
        <p:spPr/>
        <p:txBody>
          <a:bodyPr/>
          <a:lstStyle/>
          <a:p>
            <a:fld id="{B05F289F-82D4-4C48-9C3E-0D01F64928E6}" type="slidenum">
              <a:rPr lang="en-IN" smtClean="0"/>
              <a:t>‹#›</a:t>
            </a:fld>
            <a:endParaRPr lang="en-IN"/>
          </a:p>
        </p:txBody>
      </p:sp>
    </p:spTree>
    <p:extLst>
      <p:ext uri="{BB962C8B-B14F-4D97-AF65-F5344CB8AC3E}">
        <p14:creationId xmlns:p14="http://schemas.microsoft.com/office/powerpoint/2010/main" val="1091392091"/>
      </p:ext>
    </p:extLst>
  </p:cSld>
  <p:clrMapOvr>
    <a:masterClrMapping/>
  </p:clrMapOvr>
  <p:transition/>
  <p:timing/>
</p:sldLayout>
</file>

<file path=ppt/slideLayouts/slideLayout4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p:cNvGrpSpPr/>
        <p:nvPr/>
      </p:nvGrpSpPr>
      <p:grpSpPr>
        <a:xfrm>
          <a:off x="0" y="0"/>
          <a: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December 3, 2023</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637711285"/>
      </p:ext>
    </p:extLst>
  </p:cSld>
  <p:clrMapOvr>
    <a:masterClrMapping/>
  </p:clrMapOvr>
  <p:transition/>
  <p:timing/>
</p:sldLayout>
</file>

<file path=ppt/slideLayouts/slideLayout4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December 3, 2023</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164247687"/>
      </p:ext>
    </p:extLst>
  </p:cSld>
  <p:clrMapOvr>
    <a:masterClrMapping/>
  </p:clrMapOvr>
  <p:transition/>
  <p:timing/>
</p:sldLayout>
</file>

<file path=ppt/slideLayouts/slideLayout4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p:cNvGrpSpPr/>
        <p:nvPr/>
      </p:nvGrpSpPr>
      <p:grpSpPr>
        <a:xfrm>
          <a:off x="0" y="0"/>
          <a: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December 3, 2023</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651811792"/>
      </p:ext>
    </p:extLst>
  </p:cSld>
  <p:clrMapOvr>
    <a:masterClrMapping/>
  </p:clrMapOvr>
  <p:transition/>
  <p:timing/>
</p:sldLayout>
</file>

<file path=ppt/slideLayouts/slideLayout4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December 3, 2023</a:t>
            </a:fld>
            <a:endParaRPr lang="en-US"/>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10225356"/>
      </p:ext>
    </p:extLst>
  </p:cSld>
  <p:clrMapOvr>
    <a:masterClrMapping/>
  </p:clrMapOvr>
  <p:transition/>
  <p:timing/>
</p:sldLayout>
</file>

<file path=ppt/slideLayouts/slideLayout4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reserve="1">
  <p:cSld name="Comparison">
    <p:spTree>
      <p:nvGrpSpPr>
        <p:cNvPr id="1" name=""/>
        <p:cNvGrpSpPr/>
        <p:nvPr/>
      </p:nvGrpSpPr>
      <p:grpSpPr>
        <a:xfrm>
          <a:off x="0" y="0"/>
          <a: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December 3, 2023</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16229230"/>
      </p:ext>
    </p:extLst>
  </p:cSld>
  <p:clrMapOvr>
    <a:masterClrMapping/>
  </p:clrMapOvr>
  <p:transition/>
  <p:timing/>
</p:sldLayout>
</file>

<file path=ppt/slideLayouts/slideLayout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4" name="Content Placeholder 3" title=""/>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title=""/>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6" name="Content Placeholder 5" title=""/>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title=""/>
          <p:cNvSpPr>
            <a:spLocks noGrp="1"/>
          </p:cNvSpPr>
          <p:nvPr>
            <p:ph type="dt" sz="half" idx="5"/>
          </p:nvPr>
        </p:nvSpPr>
        <p:spPr/>
        <p:txBody>
          <a:bodyPr/>
          <a:lstStyle/>
          <a:p>
            <a:fld id="{D8C6D1BA-0A52-4726-9BD2-97F504B92EF6}" type="datetimeFigureOut">
              <a:rPr lang="en-US" smtClean="0"/>
              <a:t>11/7/2009</a:t>
            </a:fld>
            <a:endParaRPr lang="en-US"/>
          </a:p>
        </p:txBody>
      </p:sp>
      <p:sp>
        <p:nvSpPr>
          <p:cNvPr id="8" name="Footer Placeholder 7" title=""/>
          <p:cNvSpPr>
            <a:spLocks noGrp="1"/>
          </p:cNvSpPr>
          <p:nvPr>
            <p:ph type="ftr" sz="quarter" idx="6"/>
          </p:nvPr>
        </p:nvSpPr>
        <p:spPr/>
        <p:txBody>
          <a:bodyPr/>
          <a:lstStyle/>
          <a:p>
            <a:endParaRPr lang="en-US"/>
          </a:p>
        </p:txBody>
      </p:sp>
      <p:sp>
        <p:nvSpPr>
          <p:cNvPr id="9" name="Slide Number Placeholder 8" title=""/>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5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reserve="1">
  <p:cSld name="Title Only">
    <p:spTree>
      <p:nvGrpSpPr>
        <p:cNvPr id="1" name=""/>
        <p:cNvGrpSpPr/>
        <p:nvPr/>
      </p:nvGrpSpPr>
      <p:grpSpPr>
        <a:xfrm>
          <a:off x="0" y="0"/>
          <a: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December 3, 2023</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6780738"/>
      </p:ext>
    </p:extLst>
  </p:cSld>
  <p:clrMapOvr>
    <a:masterClrMapping/>
  </p:clrMapOvr>
  <p:transition/>
  <p:timing/>
</p:sldLayout>
</file>

<file path=ppt/slideLayouts/slideLayout5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December 3, 2023</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291534911"/>
      </p:ext>
    </p:extLst>
  </p:cSld>
  <p:clrMapOvr>
    <a:masterClrMapping/>
  </p:clrMapOvr>
  <p:transition/>
  <p:timing/>
</p:sldLayout>
</file>

<file path=ppt/slideLayouts/slideLayout5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December 3, 2023</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37363398"/>
      </p:ext>
    </p:extLst>
  </p:cSld>
  <p:clrMapOvr>
    <a:masterClrMapping/>
  </p:clrMapOvr>
  <p:transition/>
  <p:timing/>
</p:sldLayout>
</file>

<file path=ppt/slideLayouts/slideLayout5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December 3, 2023</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501853164"/>
      </p:ext>
    </p:extLst>
  </p:cSld>
  <p:clrMapOvr>
    <a:masterClrMapping/>
  </p:clrMapOvr>
  <p:transition/>
  <p:timing/>
</p:sldLayout>
</file>

<file path=ppt/slideLayouts/slideLayout5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reserve="1">
  <p:cSld name="Title and Vertical Text">
    <p:spTree>
      <p:nvGrpSpPr>
        <p:cNvPr id="1" name=""/>
        <p:cNvGrpSpPr/>
        <p:nvPr/>
      </p:nvGrpSpPr>
      <p:grpSpPr>
        <a:xfrm>
          <a:off x="0" y="0"/>
          <a: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December 3, 2023</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8048013"/>
      </p:ext>
    </p:extLst>
  </p:cSld>
  <p:clrMapOvr>
    <a:masterClrMapping/>
  </p:clrMapOvr>
  <p:transition/>
  <p:timing/>
</p:sldLayout>
</file>

<file path=ppt/slideLayouts/slideLayout5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p:cNvGrpSpPr/>
        <p:nvPr/>
      </p:nvGrpSpPr>
      <p:grpSpPr>
        <a:xfrm>
          <a:off x="0" y="0"/>
          <a: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December 3, 2023</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971776048"/>
      </p:ext>
    </p:extLst>
  </p:cSld>
  <p:clrMapOvr>
    <a:masterClrMapping/>
  </p:clrMapOvr>
  <p:transition/>
  <p:timing/>
</p:sldLayout>
</file>

<file path=ppt/slideLayouts/slideLayout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Date Placeholder 2" title=""/>
          <p:cNvSpPr>
            <a:spLocks noGrp="1"/>
          </p:cNvSpPr>
          <p:nvPr>
            <p:ph type="dt" sz="half" idx="1"/>
          </p:nvPr>
        </p:nvSpPr>
        <p:spPr/>
        <p:txBody>
          <a:bodyPr/>
          <a:lstStyle/>
          <a:p>
            <a:fld id="{F179569F-2CBC-4D22-91A2-E2A3BDA62C1A}" type="datetimeFigureOut">
              <a:rPr lang="en-US" smtClean="0"/>
              <a:t>11/7/2009</a:t>
            </a:fld>
            <a:endParaRPr lang="en-US"/>
          </a:p>
        </p:txBody>
      </p:sp>
      <p:sp>
        <p:nvSpPr>
          <p:cNvPr id="4" name="Footer Placeholder 3" title=""/>
          <p:cNvSpPr>
            <a:spLocks noGrp="1"/>
          </p:cNvSpPr>
          <p:nvPr>
            <p:ph type="ftr" sz="quarter" idx="2"/>
          </p:nvPr>
        </p:nvSpPr>
        <p:spPr/>
        <p:txBody>
          <a:bodyPr/>
          <a:lstStyle/>
          <a:p>
            <a:endParaRPr lang="en-US"/>
          </a:p>
        </p:txBody>
      </p:sp>
      <p:sp>
        <p:nvSpPr>
          <p:cNvPr id="5" name="Slide Number Placeholder 4" title=""/>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title=""/>
        <p:cNvGrpSpPr/>
        <p:nvPr/>
      </p:nvGrpSpPr>
      <p:grpSpPr>
        <a:xfrm>
          <a:off x="0" y="0"/>
          <a:ext cx="0" cy="0"/>
        </a:xfrm>
      </p:grpSpPr>
      <p:sp>
        <p:nvSpPr>
          <p:cNvPr id="2" name="Date Placeholder 1" title=""/>
          <p:cNvSpPr>
            <a:spLocks noGrp="1"/>
          </p:cNvSpPr>
          <p:nvPr>
            <p:ph type="dt" sz="half"/>
          </p:nvPr>
        </p:nvSpPr>
        <p:spPr/>
        <p:txBody>
          <a:bodyPr/>
          <a:lstStyle/>
          <a:p>
            <a:fld id="{372A82AF-3E81-4CF0-A447-8420E1D0FBD6}" type="datetimeFigureOut">
              <a:rPr lang="en-US" smtClean="0"/>
              <a:t>11/7/2009</a:t>
            </a:fld>
            <a:endParaRPr lang="en-US"/>
          </a:p>
        </p:txBody>
      </p:sp>
      <p:sp>
        <p:nvSpPr>
          <p:cNvPr id="3" name="Footer Placeholder 2" title=""/>
          <p:cNvSpPr>
            <a:spLocks noGrp="1"/>
          </p:cNvSpPr>
          <p:nvPr>
            <p:ph type="ftr" sz="quarter" idx="1"/>
          </p:nvPr>
        </p:nvSpPr>
        <p:spPr/>
        <p:txBody>
          <a:bodyPr/>
          <a:lstStyle/>
          <a:p>
            <a:endParaRPr lang="en-US"/>
          </a:p>
        </p:txBody>
      </p:sp>
      <p:sp>
        <p:nvSpPr>
          <p:cNvPr id="4" name="Slide Number Placeholder 3" title=""/>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Content Placeholder 2" title=""/>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8F9ED496-52F9-4052-A234-42995974787E}"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Picture Placeholder 2" title=""/>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1F89EB50-E71C-4B98-93C1-EFB99CDD1225}"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&#65279;<?xml version="1.0" encoding="utf-8" standalone="yes"?><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theme" Target="../theme/theme2.xml"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_rels/slideMaster3.xml.rels>&#65279;<?xml version="1.0" encoding="utf-8" standalone="yes"?><Relationships xmlns="http://schemas.openxmlformats.org/package/2006/relationships"><Relationship Id="rId1" Type="http://schemas.openxmlformats.org/officeDocument/2006/relationships/slideLayout" Target="../slideLayouts/slideLayout23.xml" /><Relationship Id="rId10" Type="http://schemas.openxmlformats.org/officeDocument/2006/relationships/slideLayout" Target="../slideLayouts/slideLayout32.xml" /><Relationship Id="rId11" Type="http://schemas.openxmlformats.org/officeDocument/2006/relationships/slideLayout" Target="../slideLayouts/slideLayout33.xml" /><Relationship Id="rId12" Type="http://schemas.openxmlformats.org/officeDocument/2006/relationships/theme" Target="../theme/theme3.xml" /><Relationship Id="rId2" Type="http://schemas.openxmlformats.org/officeDocument/2006/relationships/slideLayout" Target="../slideLayouts/slideLayout24.xml" /><Relationship Id="rId3" Type="http://schemas.openxmlformats.org/officeDocument/2006/relationships/slideLayout" Target="../slideLayouts/slideLayout25.xml" /><Relationship Id="rId4" Type="http://schemas.openxmlformats.org/officeDocument/2006/relationships/slideLayout" Target="../slideLayouts/slideLayout26.xml" /><Relationship Id="rId5" Type="http://schemas.openxmlformats.org/officeDocument/2006/relationships/slideLayout" Target="../slideLayouts/slideLayout27.xml" /><Relationship Id="rId6" Type="http://schemas.openxmlformats.org/officeDocument/2006/relationships/slideLayout" Target="../slideLayouts/slideLayout28.xml" /><Relationship Id="rId7" Type="http://schemas.openxmlformats.org/officeDocument/2006/relationships/slideLayout" Target="../slideLayouts/slideLayout29.xml" /><Relationship Id="rId8" Type="http://schemas.openxmlformats.org/officeDocument/2006/relationships/slideLayout" Target="../slideLayouts/slideLayout30.xml" /><Relationship Id="rId9" Type="http://schemas.openxmlformats.org/officeDocument/2006/relationships/slideLayout" Target="../slideLayouts/slideLayout31.xml" /></Relationships>
</file>

<file path=ppt/slideMasters/_rels/slideMaster4.xml.rels>&#65279;<?xml version="1.0" encoding="utf-8" standalone="yes"?><Relationships xmlns="http://schemas.openxmlformats.org/package/2006/relationships"><Relationship Id="rId1" Type="http://schemas.openxmlformats.org/officeDocument/2006/relationships/slideLayout" Target="../slideLayouts/slideLayout34.xml" /><Relationship Id="rId10" Type="http://schemas.openxmlformats.org/officeDocument/2006/relationships/slideLayout" Target="../slideLayouts/slideLayout43.xml" /><Relationship Id="rId11" Type="http://schemas.openxmlformats.org/officeDocument/2006/relationships/slideLayout" Target="../slideLayouts/slideLayout44.xml" /><Relationship Id="rId12" Type="http://schemas.openxmlformats.org/officeDocument/2006/relationships/theme" Target="../theme/theme4.xml" /><Relationship Id="rId2" Type="http://schemas.openxmlformats.org/officeDocument/2006/relationships/slideLayout" Target="../slideLayouts/slideLayout35.xml" /><Relationship Id="rId3" Type="http://schemas.openxmlformats.org/officeDocument/2006/relationships/slideLayout" Target="../slideLayouts/slideLayout36.xml" /><Relationship Id="rId4" Type="http://schemas.openxmlformats.org/officeDocument/2006/relationships/slideLayout" Target="../slideLayouts/slideLayout37.xml" /><Relationship Id="rId5" Type="http://schemas.openxmlformats.org/officeDocument/2006/relationships/slideLayout" Target="../slideLayouts/slideLayout38.xml" /><Relationship Id="rId6" Type="http://schemas.openxmlformats.org/officeDocument/2006/relationships/slideLayout" Target="../slideLayouts/slideLayout39.xml" /><Relationship Id="rId7" Type="http://schemas.openxmlformats.org/officeDocument/2006/relationships/slideLayout" Target="../slideLayouts/slideLayout40.xml" /><Relationship Id="rId8" Type="http://schemas.openxmlformats.org/officeDocument/2006/relationships/slideLayout" Target="../slideLayouts/slideLayout41.xml" /><Relationship Id="rId9" Type="http://schemas.openxmlformats.org/officeDocument/2006/relationships/slideLayout" Target="../slideLayouts/slideLayout42.xml" /></Relationships>
</file>

<file path=ppt/slideMasters/_rels/slideMaster5.xml.rels>&#65279;<?xml version="1.0" encoding="utf-8" standalone="yes"?><Relationships xmlns="http://schemas.openxmlformats.org/package/2006/relationships"><Relationship Id="rId1" Type="http://schemas.openxmlformats.org/officeDocument/2006/relationships/slideLayout" Target="../slideLayouts/slideLayout45.xml" /><Relationship Id="rId10" Type="http://schemas.openxmlformats.org/officeDocument/2006/relationships/slideLayout" Target="../slideLayouts/slideLayout54.xml" /><Relationship Id="rId11" Type="http://schemas.openxmlformats.org/officeDocument/2006/relationships/slideLayout" Target="../slideLayouts/slideLayout55.xml" /><Relationship Id="rId12" Type="http://schemas.openxmlformats.org/officeDocument/2006/relationships/image" Target="../media/image1.png" /><Relationship Id="rId13" Type="http://schemas.openxmlformats.org/officeDocument/2006/relationships/customXml" Target="../ink/ink1.xml" /><Relationship Id="rId14" Type="http://schemas.openxmlformats.org/officeDocument/2006/relationships/theme" Target="../theme/theme5.xml" /><Relationship Id="rId2" Type="http://schemas.openxmlformats.org/officeDocument/2006/relationships/slideLayout" Target="../slideLayouts/slideLayout46.xml" /><Relationship Id="rId3" Type="http://schemas.openxmlformats.org/officeDocument/2006/relationships/slideLayout" Target="../slideLayouts/slideLayout47.xml" /><Relationship Id="rId4" Type="http://schemas.openxmlformats.org/officeDocument/2006/relationships/slideLayout" Target="../slideLayouts/slideLayout48.xml" /><Relationship Id="rId5" Type="http://schemas.openxmlformats.org/officeDocument/2006/relationships/slideLayout" Target="../slideLayouts/slideLayout49.xml" /><Relationship Id="rId6" Type="http://schemas.openxmlformats.org/officeDocument/2006/relationships/slideLayout" Target="../slideLayouts/slideLayout50.xml" /><Relationship Id="rId7" Type="http://schemas.openxmlformats.org/officeDocument/2006/relationships/slideLayout" Target="../slideLayouts/slideLayout51.xml" /><Relationship Id="rId8" Type="http://schemas.openxmlformats.org/officeDocument/2006/relationships/slideLayout" Target="../slideLayouts/slideLayout52.xml" /><Relationship Id="rId9" Type="http://schemas.openxmlformats.org/officeDocument/2006/relationships/slideLayout" Target="../slideLayouts/slideLayout53.xml" /></Relationships>
</file>

<file path=ppt/slideMasters/slideMaster1.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title=""/>
        <p:cNvGrpSpPr/>
        <p:nvPr/>
      </p:nvGrpSpPr>
      <p:grpSpPr>
        <a:xfrm>
          <a:off x="0" y="0"/>
          <a:ext cx="0" cy="0"/>
        </a:xfrm>
      </p:grpSpPr>
      <p:sp>
        <p:nvSpPr>
          <p:cNvPr id="2" name="Title Placeholder 1" title=""/>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title=""/>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11/7/2009</a:t>
            </a:fld>
            <a:endParaRPr lang="en-US"/>
          </a:p>
        </p:txBody>
      </p:sp>
      <p:sp>
        <p:nvSpPr>
          <p:cNvPr id="5" name="Footer Placeholder 4" title=""/>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title=""/>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a:extLst>
              <a:ext uri="{FF2B5EF4-FFF2-40B4-BE49-F238E27FC236}">
                <a16:creationId xmlns:a16="http://schemas.microsoft.com/office/drawing/2014/main" id="{805EDC21-E345-28B7-BBAA-2C6ECC1792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8B091F-651C-3B0D-7C37-255DD43FCF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BE078D-FAD8-E86F-6607-6F383DA815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6376755-D5E2-422D-B13C-1F9CD6AF8ACC}" type="datetimeFigureOut">
              <a:rPr lang="en-IN" smtClean="0"/>
              <a:t>03-12-2023</a:t>
            </a:fld>
            <a:endParaRPr lang="en-IN"/>
          </a:p>
        </p:txBody>
      </p:sp>
      <p:sp>
        <p:nvSpPr>
          <p:cNvPr id="5" name="Footer Placeholder 4">
            <a:extLst>
              <a:ext uri="{FF2B5EF4-FFF2-40B4-BE49-F238E27FC236}">
                <a16:creationId xmlns:a16="http://schemas.microsoft.com/office/drawing/2014/main" id="{41DC8C25-9CE6-C0BE-F9CC-C9FCF2D1C3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9DD33E02-A2C0-2046-B2E7-D9CE52BB52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D42221A-6852-447C-A074-726471FD3768}" type="slidenum">
              <a:rPr lang="en-IN" smtClean="0"/>
              <a:t>‹#›</a:t>
            </a:fld>
            <a:endParaRPr lang="en-IN"/>
          </a:p>
        </p:txBody>
      </p:sp>
    </p:spTree>
    <p:extLst>
      <p:ext uri="{BB962C8B-B14F-4D97-AF65-F5344CB8AC3E}">
        <p14:creationId xmlns:p14="http://schemas.microsoft.com/office/powerpoint/2010/main" val="427060026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a:extLst>
              <a:ext uri="{FF2B5EF4-FFF2-40B4-BE49-F238E27FC236}">
                <a16:creationId xmlns:a16="http://schemas.microsoft.com/office/drawing/2014/main" id="{47724AFB-87FE-3BB4-BB8C-135CFF90A2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E2F904E-7158-8D17-439F-CC7B349AF8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679C5-BC00-553C-7742-6CE4E0BBD6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1F8D4B6-B035-44A9-9E5E-63AEC3114FD2}" type="datetimeFigureOut">
              <a:rPr lang="en-US" smtClean="0"/>
              <a:t>12/3/2023</a:t>
            </a:fld>
            <a:endParaRPr lang="en-US"/>
          </a:p>
        </p:txBody>
      </p:sp>
      <p:sp>
        <p:nvSpPr>
          <p:cNvPr id="5" name="Footer Placeholder 4">
            <a:extLst>
              <a:ext uri="{FF2B5EF4-FFF2-40B4-BE49-F238E27FC236}">
                <a16:creationId xmlns:a16="http://schemas.microsoft.com/office/drawing/2014/main" id="{16F763DE-0810-AFAB-4126-C983774211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a:extLst>
              <a:ext uri="{FF2B5EF4-FFF2-40B4-BE49-F238E27FC236}">
                <a16:creationId xmlns:a16="http://schemas.microsoft.com/office/drawing/2014/main" id="{48EF942C-F506-0412-F236-AC0138DBCE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1ABD757-64CF-45E0-A9D2-A264AEB10F3B}" type="slidenum">
              <a:rPr lang="en-US" smtClean="0"/>
              <a:t>‹#›</a:t>
            </a:fld>
            <a:endParaRPr lang="en-US"/>
          </a:p>
        </p:txBody>
      </p:sp>
    </p:spTree>
    <p:extLst>
      <p:ext uri="{BB962C8B-B14F-4D97-AF65-F5344CB8AC3E}">
        <p14:creationId xmlns:p14="http://schemas.microsoft.com/office/powerpoint/2010/main" val="2120174708"/>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a:extLst>
              <a:ext uri="{FF2B5EF4-FFF2-40B4-BE49-F238E27FC236}">
                <a16:creationId xmlns:a16="http://schemas.microsoft.com/office/drawing/2014/main" id="{96989F61-3A1E-81F6-3287-3684779A4C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52C1223-1522-7BC3-7843-ECE21BE2BE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8C017C-D0AC-CE42-2F57-BDB5C59956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54D9156-9F84-4F9A-8875-E2E3208A0B8F}" type="datetimeFigureOut">
              <a:rPr lang="en-IN" smtClean="0"/>
              <a:t>03-12-2023</a:t>
            </a:fld>
            <a:endParaRPr lang="en-IN"/>
          </a:p>
        </p:txBody>
      </p:sp>
      <p:sp>
        <p:nvSpPr>
          <p:cNvPr id="5" name="Footer Placeholder 4">
            <a:extLst>
              <a:ext uri="{FF2B5EF4-FFF2-40B4-BE49-F238E27FC236}">
                <a16:creationId xmlns:a16="http://schemas.microsoft.com/office/drawing/2014/main" id="{5D0181B9-6485-0BC0-34D0-0753302479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B4EDA390-5F40-0565-8AED-605B6FE340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05F289F-82D4-4C48-9C3E-0D01F64928E6}" type="slidenum">
              <a:rPr lang="en-IN" smtClean="0"/>
              <a:t>‹#›</a:t>
            </a:fld>
            <a:endParaRPr lang="en-IN"/>
          </a:p>
        </p:txBody>
      </p:sp>
    </p:spTree>
    <p:extLst>
      <p:ext uri="{BB962C8B-B14F-4D97-AF65-F5344CB8AC3E}">
        <p14:creationId xmlns:p14="http://schemas.microsoft.com/office/powerpoint/2010/main" val="499976894"/>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ransition/>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cap="all" spc="300" baseline="0">
                <a:solidFill>
                  <a:schemeClr val="tx1">
                    <a:lumMod val="85000"/>
                    <a:lumOff val="1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33960BD-7AC1-4217-9611-AAA56D3EE38F}" type="datetime4">
              <a:rPr lang="en-US" smtClean="0"/>
              <a:t>December 3, 2023</a:t>
            </a:fld>
            <a:endParaRPr lang="en-US">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cap="all" spc="300" baseline="0">
                <a:solidFill>
                  <a:schemeClr val="tx1">
                    <a:lumMod val="85000"/>
                    <a:lumOff val="1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defPPr>
              <a:defRPr lang="en-US"/>
            </a:defPPr>
            <a:lvl1pPr marL="0" algn="ctr" defTabSz="914400" rtl="0" eaLnBrk="1" latinLnBrk="0" hangingPunct="1">
              <a:defRPr sz="1600" kern="1200">
                <a:solidFill>
                  <a:schemeClr val="tx1">
                    <a:lumMod val="85000"/>
                    <a:lumOff val="1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D4AEF59-F28E-467C-9EA3-92D1CFAD475A}" type="slidenum">
              <a:rPr lang="en-US" smtClean="0"/>
              <a:t>‹#›</a:t>
            </a:fld>
            <a:endParaRPr lang="en-US">
              <a:latin typeface="+mn-lt"/>
            </a:endParaRPr>
          </a:p>
        </p:txBody>
      </p:sp>
      <p:contentPart p14:bwMode="auto" r:id="rId13">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p:spTree>
    <p:extLst>
      <p:ext uri="{BB962C8B-B14F-4D97-AF65-F5344CB8AC3E}">
        <p14:creationId xmlns:p14="http://schemas.microsoft.com/office/powerpoint/2010/main" val="3703220921"/>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Lst>
  <p:transition/>
  <p:timing/>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2.xml"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24.xml" /><Relationship Id="rId2" Type="http://schemas.openxmlformats.org/officeDocument/2006/relationships/image" Target="../media/image5.png" /><Relationship Id="rId3" Type="http://schemas.openxmlformats.org/officeDocument/2006/relationships/image" Target="../media/image4.png" /><Relationship Id="rId4" Type="http://schemas.microsoft.com/office/2007/relationships/media" Target="../media/media3.m4a" /><Relationship Id="rId5" Type="http://schemas.microsoft.com/office/2007/relationships/media" Target="../media/media3.m4a" TargetMode="Internal"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35.xml"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35.xml" /><Relationship Id="rId2" Type="http://schemas.openxmlformats.org/officeDocument/2006/relationships/image" Target="../media/image6.png"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35.xml" /><Relationship Id="rId2" Type="http://schemas.openxmlformats.org/officeDocument/2006/relationships/image" Target="../media/image7.png" /><Relationship Id="rId3" Type="http://schemas.openxmlformats.org/officeDocument/2006/relationships/image" Target="../media/image8.png" /></Relationships>
</file>

<file path=ppt/slides/_rels/slide14.xml.rels>&#65279;<?xml version="1.0" encoding="utf-8" standalone="yes"?><Relationships xmlns="http://schemas.openxmlformats.org/package/2006/relationships"><Relationship Id="rId1" Type="http://schemas.openxmlformats.org/officeDocument/2006/relationships/slideLayout" Target="../slideLayouts/slideLayout35.xml" /><Relationship Id="rId2" Type="http://schemas.openxmlformats.org/officeDocument/2006/relationships/image" Target="../media/image9.png" /><Relationship Id="rId3" Type="http://schemas.openxmlformats.org/officeDocument/2006/relationships/image" Target="../media/image10.png" /></Relationships>
</file>

<file path=ppt/slides/_rels/slide15.xml.rels>&#65279;<?xml version="1.0" encoding="utf-8" standalone="yes"?><Relationships xmlns="http://schemas.openxmlformats.org/package/2006/relationships"><Relationship Id="rId1" Type="http://schemas.openxmlformats.org/officeDocument/2006/relationships/slideLayout" Target="../slideLayouts/slideLayout35.xml" /></Relationships>
</file>

<file path=ppt/slides/_rels/slide16.xml.rels>&#65279;<?xml version="1.0" encoding="utf-8" standalone="yes"?><Relationships xmlns="http://schemas.openxmlformats.org/package/2006/relationships"><Relationship Id="rId1" Type="http://schemas.openxmlformats.org/officeDocument/2006/relationships/slideLayout" Target="../slideLayouts/slideLayout35.xml" /><Relationship Id="rId2" Type="http://schemas.openxmlformats.org/officeDocument/2006/relationships/image" Target="../media/image11.png" /></Relationships>
</file>

<file path=ppt/slides/_rels/slide17.xml.rels>&#65279;<?xml version="1.0" encoding="utf-8" standalone="yes"?><Relationships xmlns="http://schemas.openxmlformats.org/package/2006/relationships"><Relationship Id="rId1" Type="http://schemas.openxmlformats.org/officeDocument/2006/relationships/slideLayout" Target="../slideLayouts/slideLayout35.xml" /><Relationship Id="rId2" Type="http://schemas.openxmlformats.org/officeDocument/2006/relationships/image" Target="../media/image12.png"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35.xml"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45.xml" /><Relationship Id="rId2" Type="http://schemas.openxmlformats.org/officeDocument/2006/relationships/image" Target="../media/image1.png" /><Relationship Id="rId3" Type="http://schemas.openxmlformats.org/officeDocument/2006/relationships/customXml" Target="../ink/ink2.xml" /><Relationship Id="rId4" Type="http://schemas.openxmlformats.org/officeDocument/2006/relationships/image" Target="../media/image13.jpe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46.xml" /><Relationship Id="rId2" Type="http://schemas.openxmlformats.org/officeDocument/2006/relationships/image" Target="../media/image14.png" /></Relationships>
</file>

<file path=ppt/slides/_rels/slide21.xml.rels>&#65279;<?xml version="1.0" encoding="utf-8" standalone="yes"?><Relationships xmlns="http://schemas.openxmlformats.org/package/2006/relationships"><Relationship Id="rId1" Type="http://schemas.openxmlformats.org/officeDocument/2006/relationships/slideLayout" Target="../slideLayouts/slideLayout46.xml" /><Relationship Id="rId2" Type="http://schemas.openxmlformats.org/officeDocument/2006/relationships/image" Target="../media/image15.png" /></Relationships>
</file>

<file path=ppt/slides/_rels/slide22.xml.rels>&#65279;<?xml version="1.0" encoding="utf-8" standalone="yes"?><Relationships xmlns="http://schemas.openxmlformats.org/package/2006/relationships"><Relationship Id="rId1" Type="http://schemas.openxmlformats.org/officeDocument/2006/relationships/slideLayout" Target="../slideLayouts/slideLayout46.xml" /><Relationship Id="rId2" Type="http://schemas.openxmlformats.org/officeDocument/2006/relationships/image" Target="../media/image16.jpeg" /></Relationships>
</file>

<file path=ppt/slides/_rels/slide23.xml.rels>&#65279;<?xml version="1.0" encoding="utf-8" standalone="yes"?><Relationships xmlns="http://schemas.openxmlformats.org/package/2006/relationships"><Relationship Id="rId1" Type="http://schemas.openxmlformats.org/officeDocument/2006/relationships/slideLayout" Target="../slideLayouts/slideLayout46.xml"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2.png" /><Relationship Id="rId3" Type="http://schemas.openxmlformats.org/officeDocument/2006/relationships/image" Target="../media/image3.png"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24.xml" /><Relationship Id="rId2" Type="http://schemas.openxmlformats.org/officeDocument/2006/relationships/image" Target="../media/image4.png" /><Relationship Id="rId3" Type="http://schemas.microsoft.com/office/2007/relationships/media" Target="../media/media1.m4a" /><Relationship Id="rId4" Type="http://schemas.microsoft.com/office/2007/relationships/media" Target="../media/media1.m4a" TargetMode="Internal"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24.xml" /><Relationship Id="rId2" Type="http://schemas.openxmlformats.org/officeDocument/2006/relationships/image" Target="../media/image4.png" /><Relationship Id="rId3" Type="http://schemas.microsoft.com/office/2007/relationships/media" Target="../media/media2.m4a" /><Relationship Id="rId4" Type="http://schemas.microsoft.com/office/2007/relationships/media" Target="../media/media2.m4a" TargetMode="Internal" /></Relationships>
</file>

<file path=ppt/slides/slide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1622134E-F289-9A36-4748-F755E9D318C0}"/>
              </a:ext>
            </a:extLst>
          </p:cNvPr>
          <p:cNvSpPr>
            <a:spLocks noGrp="1"/>
          </p:cNvSpPr>
          <p:nvPr>
            <p:ph type="ctrTitle"/>
          </p:nvPr>
        </p:nvSpPr>
        <p:spPr/>
        <p:txBody>
          <a:bodyPr>
            <a:normAutofit/>
          </a:bodyPr>
          <a:lstStyle/>
          <a:p>
            <a:r>
              <a:rPr lang="en-IN" sz="4000" b="1">
                <a:effectLst/>
                <a:latin typeface="Times New Roman" panose="02020603050405020304" pitchFamily="18" charset="0"/>
                <a:ea typeface="Calibri" panose="020f0502020204030204" pitchFamily="34" charset="0"/>
              </a:rPr>
              <a:t>Market Trends and Investor Bwehaviour</a:t>
            </a:r>
            <a:br>
              <a:rPr lang="en-IN" sz="4000" b="1">
                <a:effectLst/>
                <a:latin typeface="Times New Roman" panose="02020603050405020304" pitchFamily="18" charset="0"/>
                <a:ea typeface="Calibri" panose="020f0502020204030204" pitchFamily="34" charset="0"/>
              </a:rPr>
            </a:br>
            <a:r>
              <a:rPr lang="en-IN" sz="4000" b="1">
                <a:effectLst/>
                <a:latin typeface="Times New Roman" panose="02020603050405020304" pitchFamily="18" charset="0"/>
                <a:ea typeface="Calibri" panose="020f0502020204030204" pitchFamily="34" charset="0"/>
              </a:rPr>
              <a:t>(Final presentation)</a:t>
            </a:r>
            <a:endParaRPr lang="en-IN" sz="4000"/>
          </a:p>
        </p:txBody>
      </p:sp>
      <p:sp>
        <p:nvSpPr>
          <p:cNvPr id="3" name="Subtitle 2">
            <a:extLst>
              <a:ext uri="{FF2B5EF4-FFF2-40B4-BE49-F238E27FC236}">
                <a16:creationId xmlns:a16="http://schemas.microsoft.com/office/drawing/2014/main" id="{20B65E2E-FF7E-689A-945D-AF2B1F84A499}"/>
              </a:ext>
            </a:extLst>
          </p:cNvPr>
          <p:cNvSpPr>
            <a:spLocks noGrp="1"/>
          </p:cNvSpPr>
          <p:nvPr>
            <p:ph type="subTitle" idx="1"/>
          </p:nvPr>
        </p:nvSpPr>
        <p:spPr/>
        <p:txBody>
          <a:bodyPr>
            <a:normAutofit fontScale="77500" lnSpcReduction="20000"/>
          </a:bodyPr>
          <a:lstStyle/>
          <a:p>
            <a:r>
              <a:rPr lang="en-IN"/>
              <a:t>By:</a:t>
            </a:r>
          </a:p>
          <a:p>
            <a:br>
              <a:rPr lang="en-IN"/>
            </a:br>
            <a:r>
              <a:rPr lang="en-IN" sz="1800">
                <a:effectLst/>
                <a:latin typeface="Times New Roman" panose="02020603050405020304" pitchFamily="18" charset="0"/>
                <a:ea typeface="Calibri" panose="020f0502020204030204" pitchFamily="34" charset="0"/>
                <a:cs typeface="Times New Roman" panose="02020603050405020304" pitchFamily="18" charset="0"/>
              </a:rPr>
              <a:t>DIVYA MATAVALAM,</a:t>
            </a:r>
          </a:p>
          <a:p>
            <a:r>
              <a:rPr lang="en-IN" sz="1800">
                <a:effectLst/>
                <a:latin typeface="Times New Roman" panose="02020603050405020304" pitchFamily="18" charset="0"/>
                <a:ea typeface="Calibri" panose="020f0502020204030204" pitchFamily="34" charset="0"/>
                <a:cs typeface="Times New Roman" panose="02020603050405020304" pitchFamily="18" charset="0"/>
              </a:rPr>
              <a:t>VENKATA BHASKARA REDDY TETALI,</a:t>
            </a:r>
          </a:p>
          <a:p>
            <a:r>
              <a:rPr lang="en-IN" sz="1800">
                <a:effectLst/>
                <a:latin typeface="Times New Roman" panose="02020603050405020304" pitchFamily="18" charset="0"/>
                <a:ea typeface="Calibri" panose="020f0502020204030204" pitchFamily="34" charset="0"/>
                <a:cs typeface="Times New Roman" panose="02020603050405020304" pitchFamily="18" charset="0"/>
              </a:rPr>
              <a:t>LELIHAS KONETI</a:t>
            </a:r>
          </a:p>
          <a:p>
            <a:r>
              <a:rPr lang="en-IN" sz="1800">
                <a:effectLst/>
                <a:latin typeface="Times New Roman" panose="02020603050405020304" pitchFamily="18" charset="0"/>
                <a:ea typeface="Calibri" panose="020f0502020204030204" pitchFamily="34" charset="0"/>
                <a:cs typeface="Times New Roman" panose="02020603050405020304" pitchFamily="18" charset="0"/>
              </a:rPr>
              <a:t>AJAY KUMAR AKULA</a:t>
            </a:r>
          </a:p>
          <a:p>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a:p>
        </p:txBody>
      </p:sp>
    </p:spTree>
    <p:extLst>
      <p:ext uri="{BB962C8B-B14F-4D97-AF65-F5344CB8AC3E}">
        <p14:creationId xmlns:p14="http://schemas.microsoft.com/office/powerpoint/2010/main" val="1349301878"/>
      </p:ext>
    </p:extLst>
  </p:cSld>
  <p:clrMapOvr>
    <a:masterClrMapping/>
  </p:clrMapOvr>
  <p:transition/>
  <p:timing/>
</p:sld>
</file>

<file path=ppt/slides/slide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9E282323-80B6-02D3-8783-4F1E0434D861}"/>
              </a:ext>
            </a:extLst>
          </p:cNvPr>
          <p:cNvSpPr>
            <a:spLocks noGrp="1"/>
          </p:cNvSpPr>
          <p:nvPr>
            <p:ph idx="1"/>
          </p:nvPr>
        </p:nvSpPr>
        <p:spPr>
          <a:xfrm>
            <a:off x="0" y="79065"/>
            <a:ext cx="12192000" cy="5221705"/>
          </a:xfrm>
        </p:spPr>
        <p:txBody>
          <a:bodyPr>
            <a:normAutofit fontScale="62500" lnSpcReduction="20000"/>
          </a:bodyPr>
          <a:lstStyle/>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Cluster Centers:</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Longevity</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Female</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Age</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Income</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err="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ProfManage</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Diversification</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0   7.051282  0.435897  1.692308  1.589744    2.435897         2.307692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1  10.203966  0.453258  1.611898  3.263456    3.056657         4.288952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2  22.132296  0.350195  3.000000  2.988327    6.132296         5.579767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Affordability</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Liquidity</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Growth</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Trustworthiness</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Technology</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Integrity</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0       5.256410   4.871795  4.461538         2.794872    5.025641   2.692308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1       1.603399   2.643059  5.407932         4.116147    3.937677   3.399433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2       1.571984   2.284047  6.140078         6.116732    2.054475   6.229572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err="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BrandValue</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1800" b="1" u="sng">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AUM</a:t>
            </a: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0    2.871795  1.203598e+06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1    3.526912  3.954465e+06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ct val="0"/>
              </a:spcBef>
              <a:spcAft>
                <a:spcPct val="0"/>
              </a:spcAft>
            </a:pPr>
            <a:r>
              <a:rPr lang="en-US" sz="1800" b="1">
                <a:solidFill>
                  <a:srgbClr val="212121"/>
                </a:solidFill>
                <a:effectLst/>
                <a:latin typeface="Courier New" panose="02070309020205020404" pitchFamily="49" charset="0"/>
                <a:ea typeface="Times New Roman" panose="02020603050405020304" pitchFamily="18" charset="0"/>
                <a:cs typeface="Times New Roman" panose="02020603050405020304" pitchFamily="18" charset="0"/>
              </a:rPr>
              <a:t>2    6.202335  9.143764e+06  </a:t>
            </a:r>
            <a:endParaRPr lang="en-US" sz="1800" b="1">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a:p>
        </p:txBody>
      </p:sp>
      <p:pic>
        <p:nvPicPr>
          <p:cNvPr id="4" name="Picture 3">
            <a:extLst>
              <a:ext uri="{FF2B5EF4-FFF2-40B4-BE49-F238E27FC236}">
                <a16:creationId xmlns:a16="http://schemas.microsoft.com/office/drawing/2014/main" id="{1E027199-E810-3AB6-7CB9-70AF5ADA6526}"/>
              </a:ext>
            </a:extLst>
          </p:cNvPr>
          <p:cNvPicPr>
            <a:picLocks noChangeAspect="1"/>
          </p:cNvPicPr>
          <p:nvPr/>
        </p:nvPicPr>
        <p:blipFill>
          <a:blip r:embed="rId2"/>
          <a:stretch>
            <a:fillRect/>
          </a:stretch>
        </p:blipFill>
        <p:spPr>
          <a:xfrm>
            <a:off x="4303867" y="3140117"/>
            <a:ext cx="7800125" cy="3638818"/>
          </a:xfrm>
          <a:prstGeom prst="rect">
            <a:avLst/>
          </a:prstGeom>
        </p:spPr>
      </p:pic>
      <p:pic>
        <p:nvPicPr>
          <p:cNvPr id="8" name="Audio 7">
            <a:hlinkClick action="ppaction://media"/>
            <a:extLst>
              <a:ext uri="{FF2B5EF4-FFF2-40B4-BE49-F238E27FC236}">
                <a16:creationId xmlns:a16="http://schemas.microsoft.com/office/drawing/2014/main" id="{50732AC0-1AF7-3344-E2FB-C32E9173ABA1}"/>
              </a:ext>
            </a:extLst>
          </p:cNvPr>
          <p:cNvPicPr>
            <a:picLocks noChangeAspect="1"/>
          </p:cNvPicPr>
          <p:nvPr>
            <a:audioFile r:link="rId4"/>
            <p:extLst>
              <p:ext uri="{DAA4B4D4-6D71-4841-9C94-3DE7FCFB9230}">
                <p14:media xmlns:p14="http://schemas.microsoft.com/office/powerpoint/2010/main" r:embed="rId5"/>
              </p:ext>
            </p:extLst>
          </p:nvPr>
        </p:nvPicPr>
        <p:blipFill>
          <a:blip r:embed="rId3"/>
          <a:srcRect l="-328948" t="-328948" r="-328948" b="-328948"/>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23371074"/>
      </p:ext>
    </p:extLst>
  </p:cSld>
  <p:clrMapOvr>
    <a:masterClrMapping/>
  </p:clrMapOvr>
  <mc:AlternateContent>
    <mc:Choice xmlns:p14="http://schemas.microsoft.com/office/powerpoint/2010/main" Requires="p14">
      <p:transition spd="slow" advTm="60887" p14:dur="2000"/>
    </mc:Choice>
    <mc:Fallback>
      <p:transition spd="slow" advTm="60887"/>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53738B2-F099-485E-A837-8C6D4C8FC6B0}"/>
              </a:ext>
            </a:extLst>
          </p:cNvPr>
          <p:cNvSpPr>
            <a:spLocks noGrp="1"/>
          </p:cNvSpPr>
          <p:nvPr>
            <p:ph type="title"/>
          </p:nvPr>
        </p:nvSpPr>
        <p:spPr/>
        <p:txBody>
          <a:bodyPr/>
          <a:lstStyle/>
          <a:p>
            <a:r>
              <a:rPr lang="en-US"/>
              <a:t>Neural Network Model</a:t>
            </a:r>
            <a:endParaRPr lang="en-IN"/>
          </a:p>
        </p:txBody>
      </p:sp>
      <p:sp>
        <p:nvSpPr>
          <p:cNvPr id="3" name="Content Placeholder 2">
            <a:extLst>
              <a:ext uri="{FF2B5EF4-FFF2-40B4-BE49-F238E27FC236}">
                <a16:creationId xmlns:a16="http://schemas.microsoft.com/office/drawing/2014/main" id="{1147B4BE-3F2B-5F77-4A93-D1A091F3EC04}"/>
              </a:ext>
            </a:extLst>
          </p:cNvPr>
          <p:cNvSpPr>
            <a:spLocks noGrp="1"/>
          </p:cNvSpPr>
          <p:nvPr>
            <p:ph idx="1"/>
          </p:nvPr>
        </p:nvSpPr>
        <p:spPr/>
        <p:txBody>
          <a:bodyPr/>
          <a:lstStyle/>
          <a:p>
            <a:r>
              <a:rPr lang="en-US"/>
              <a:t>A neural network is a computational model inspired by the way biological neural networks in the human brain work. It's a key component of machine learning and artificial intelligence</a:t>
            </a:r>
          </a:p>
          <a:p>
            <a:r>
              <a:rPr lang="en-US">
                <a:effectLst/>
                <a:ea typeface="Calibri" panose="020f0502020204030204" pitchFamily="34" charset="0"/>
                <a:cs typeface="Times New Roman" panose="02020603050405020304" pitchFamily="18" charset="0"/>
              </a:rPr>
              <a:t>The output of the Neural Network training process reveals the model's performance across 50 epochs. The loss, representing the Mean Squared Error (MSE), is displayed for both the training and validation datasets. In the initial epochs, the training and validation losses are extremely high, reaching into the tens of trillions. This suggests that the model struggles to capture the underlying patterns in the data effectively.</a:t>
            </a:r>
            <a:endParaRPr lang="en-IN">
              <a:effectLst/>
              <a:ea typeface="Calibri" panose="020f0502020204030204" pitchFamily="34" charset="0"/>
              <a:cs typeface="Times New Roman" panose="02020603050405020304" pitchFamily="18" charset="0"/>
            </a:endParaRPr>
          </a:p>
          <a:p>
            <a:endParaRPr lang="en-IN"/>
          </a:p>
        </p:txBody>
      </p:sp>
    </p:spTree>
    <p:extLst>
      <p:ext uri="{BB962C8B-B14F-4D97-AF65-F5344CB8AC3E}">
        <p14:creationId xmlns:p14="http://schemas.microsoft.com/office/powerpoint/2010/main" val="2194369588"/>
      </p:ext>
    </p:extLst>
  </p:cSld>
  <p:clrMapOvr>
    <a:masterClrMapping/>
  </p:clrMapOvr>
  <p:transition/>
  <p:timing/>
</p:sld>
</file>

<file path=ppt/slides/slide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0B5A785D-ABA5-B32F-C619-EDA8B38B28B7}"/>
              </a:ext>
            </a:extLst>
          </p:cNvPr>
          <p:cNvSpPr>
            <a:spLocks noGrp="1"/>
          </p:cNvSpPr>
          <p:nvPr>
            <p:ph type="title"/>
          </p:nvPr>
        </p:nvSpPr>
        <p:spPr/>
        <p:txBody>
          <a:bodyPr/>
          <a:lstStyle/>
          <a:p>
            <a:r>
              <a:rPr lang="en-US"/>
              <a:t>Code</a:t>
            </a:r>
            <a:endParaRPr lang="en-IN"/>
          </a:p>
        </p:txBody>
      </p:sp>
      <p:pic>
        <p:nvPicPr>
          <p:cNvPr id="5" name="Content Placeholder 4">
            <a:extLst>
              <a:ext uri="{FF2B5EF4-FFF2-40B4-BE49-F238E27FC236}">
                <a16:creationId xmlns:a16="http://schemas.microsoft.com/office/drawing/2014/main" id="{6FED9777-0649-25D5-E832-04B0F330C969}"/>
              </a:ext>
            </a:extLst>
          </p:cNvPr>
          <p:cNvPicPr>
            <a:picLocks noGrp="1" noChangeAspect="1"/>
          </p:cNvPicPr>
          <p:nvPr>
            <p:ph idx="1"/>
          </p:nvPr>
        </p:nvPicPr>
        <p:blipFill>
          <a:blip r:embed="rId2"/>
          <a:stretch>
            <a:fillRect/>
          </a:stretch>
        </p:blipFill>
        <p:spPr>
          <a:xfrm>
            <a:off x="1398495" y="1219200"/>
            <a:ext cx="9000564" cy="4957763"/>
          </a:xfrm>
        </p:spPr>
      </p:pic>
    </p:spTree>
    <p:extLst>
      <p:ext uri="{BB962C8B-B14F-4D97-AF65-F5344CB8AC3E}">
        <p14:creationId xmlns:p14="http://schemas.microsoft.com/office/powerpoint/2010/main" val="961617647"/>
      </p:ext>
    </p:extLst>
  </p:cSld>
  <p:clrMapOvr>
    <a:masterClrMapping/>
  </p:clrMapOvr>
  <p:transition/>
  <p:timing/>
</p:sld>
</file>

<file path=ppt/slides/slide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288A015-96C0-B5CD-A649-FE8E46DB3304}"/>
              </a:ext>
            </a:extLst>
          </p:cNvPr>
          <p:cNvSpPr>
            <a:spLocks noGrp="1"/>
          </p:cNvSpPr>
          <p:nvPr>
            <p:ph type="title"/>
          </p:nvPr>
        </p:nvSpPr>
        <p:spPr>
          <a:xfrm>
            <a:off x="405178" y="153192"/>
            <a:ext cx="5876365" cy="777879"/>
          </a:xfrm>
        </p:spPr>
        <p:txBody>
          <a:bodyPr/>
          <a:lstStyle/>
          <a:p>
            <a:r>
              <a:rPr lang="en-US"/>
              <a:t>Output</a:t>
            </a:r>
            <a:endParaRPr lang="en-IN"/>
          </a:p>
        </p:txBody>
      </p:sp>
      <p:pic>
        <p:nvPicPr>
          <p:cNvPr id="8" name="Content Placeholder 7">
            <a:extLst>
              <a:ext uri="{FF2B5EF4-FFF2-40B4-BE49-F238E27FC236}">
                <a16:creationId xmlns:a16="http://schemas.microsoft.com/office/drawing/2014/main" id="{2AB87BA9-7852-C509-8F97-E1A72050EA0A}"/>
              </a:ext>
            </a:extLst>
          </p:cNvPr>
          <p:cNvPicPr>
            <a:picLocks noGrp="1" noChangeAspect="1"/>
          </p:cNvPicPr>
          <p:nvPr>
            <p:ph idx="1"/>
          </p:nvPr>
        </p:nvPicPr>
        <p:blipFill>
          <a:blip r:embed="rId2"/>
          <a:stretch>
            <a:fillRect/>
          </a:stretch>
        </p:blipFill>
        <p:spPr>
          <a:xfrm>
            <a:off x="0" y="931071"/>
            <a:ext cx="6342764" cy="5773737"/>
          </a:xfrm>
        </p:spPr>
      </p:pic>
      <p:pic>
        <p:nvPicPr>
          <p:cNvPr id="10" name="Picture 9">
            <a:extLst>
              <a:ext uri="{FF2B5EF4-FFF2-40B4-BE49-F238E27FC236}">
                <a16:creationId xmlns:a16="http://schemas.microsoft.com/office/drawing/2014/main" id="{29D63911-5559-69BC-2A49-C54A37C7255D}"/>
              </a:ext>
            </a:extLst>
          </p:cNvPr>
          <p:cNvPicPr>
            <a:picLocks noChangeAspect="1"/>
          </p:cNvPicPr>
          <p:nvPr/>
        </p:nvPicPr>
        <p:blipFill>
          <a:blip r:embed="rId3"/>
          <a:stretch>
            <a:fillRect/>
          </a:stretch>
        </p:blipFill>
        <p:spPr>
          <a:xfrm>
            <a:off x="5849236" y="1119004"/>
            <a:ext cx="6342764" cy="5585804"/>
          </a:xfrm>
          <a:prstGeom prst="rect">
            <a:avLst/>
          </a:prstGeom>
        </p:spPr>
      </p:pic>
    </p:spTree>
    <p:extLst>
      <p:ext uri="{BB962C8B-B14F-4D97-AF65-F5344CB8AC3E}">
        <p14:creationId xmlns:p14="http://schemas.microsoft.com/office/powerpoint/2010/main" val="1478051862"/>
      </p:ext>
    </p:extLst>
  </p:cSld>
  <p:clrMapOvr>
    <a:masterClrMapping/>
  </p:clrMapOvr>
  <p:transition/>
  <p:timing/>
</p:sld>
</file>

<file path=ppt/slides/slide1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pic>
        <p:nvPicPr>
          <p:cNvPr id="4" name="Content Placeholder 3">
            <a:extLst>
              <a:ext uri="{FF2B5EF4-FFF2-40B4-BE49-F238E27FC236}">
                <a16:creationId xmlns:a16="http://schemas.microsoft.com/office/drawing/2014/main" id="{51E9D512-8CED-5B77-4462-3399864FDD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0" y="857180"/>
            <a:ext cx="6096000" cy="4700938"/>
          </a:xfrm>
          <a:prstGeom prst="rect">
            <a:avLst/>
          </a:prstGeom>
          <a:noFill/>
        </p:spPr>
      </p:pic>
      <p:pic>
        <p:nvPicPr>
          <p:cNvPr id="5" name="Picture 4" descr="C:\Users\HP\AppData\Local\Microsoft\Windows\INetCache\Content.MSO\B13174EB.tmp">
            <a:extLst>
              <a:ext uri="{FF2B5EF4-FFF2-40B4-BE49-F238E27FC236}">
                <a16:creationId xmlns:a16="http://schemas.microsoft.com/office/drawing/2014/main" id="{77B96F45-2587-A79A-E2D5-C603B91E75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248400" y="857180"/>
            <a:ext cx="5943600" cy="4494749"/>
          </a:xfrm>
          <a:prstGeom prst="rect">
            <a:avLst/>
          </a:prstGeom>
          <a:noFill/>
          <a:ln>
            <a:noFill/>
          </a:ln>
        </p:spPr>
      </p:pic>
    </p:spTree>
    <p:extLst>
      <p:ext uri="{BB962C8B-B14F-4D97-AF65-F5344CB8AC3E}">
        <p14:creationId xmlns:p14="http://schemas.microsoft.com/office/powerpoint/2010/main" val="512817249"/>
      </p:ext>
    </p:extLst>
  </p:cSld>
  <p:clrMapOvr>
    <a:masterClrMapping/>
  </p:clrMapOvr>
  <p:transition/>
  <p:timing/>
</p:sld>
</file>

<file path=ppt/slides/slide1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BCAD618-01E4-8859-211E-E2C9A2969E5A}"/>
              </a:ext>
            </a:extLst>
          </p:cNvPr>
          <p:cNvSpPr>
            <a:spLocks noGrp="1"/>
          </p:cNvSpPr>
          <p:nvPr>
            <p:ph type="title"/>
          </p:nvPr>
        </p:nvSpPr>
        <p:spPr/>
        <p:txBody>
          <a:bodyPr/>
          <a:lstStyle/>
          <a:p>
            <a:r>
              <a:rPr lang="en-US"/>
              <a:t>Decision Tree model</a:t>
            </a:r>
            <a:endParaRPr lang="en-IN"/>
          </a:p>
        </p:txBody>
      </p:sp>
      <p:sp>
        <p:nvSpPr>
          <p:cNvPr id="3" name="Content Placeholder 2">
            <a:extLst>
              <a:ext uri="{FF2B5EF4-FFF2-40B4-BE49-F238E27FC236}">
                <a16:creationId xmlns:a16="http://schemas.microsoft.com/office/drawing/2014/main" id="{1A84D147-5BF4-AFC1-0052-D8575CC2D022}"/>
              </a:ext>
            </a:extLst>
          </p:cNvPr>
          <p:cNvSpPr>
            <a:spLocks noGrp="1"/>
          </p:cNvSpPr>
          <p:nvPr>
            <p:ph idx="1"/>
          </p:nvPr>
        </p:nvSpPr>
        <p:spPr/>
        <p:txBody>
          <a:bodyPr>
            <a:normAutofit/>
          </a:bodyPr>
          <a:lstStyle/>
          <a:p>
            <a:r>
              <a:rPr lang="en-US">
                <a:effectLst/>
                <a:latin typeface="Times New Roman" panose="02020603050405020304" pitchFamily="18" charset="0"/>
                <a:ea typeface="Calibri" panose="020f0502020204030204" pitchFamily="34" charset="0"/>
              </a:rPr>
              <a:t>The Decision Tree model, characterized by its intricate branching structure, resulted in a Mean Squared Error (MSE) of approximately 11.42 billion. This suggests a complex and detailed capturing of the relationships within the dataset, potentially to the point of overfitting. In the context of the broader insights gained from the initial analysis, the Decision Tree's complexity aligns with the identification of key variables influencing market trends and the quantification of investor sentiment's impact on market dynamics. However, the relatively high MSE signals a need for refinement to enhance the model's accuracy. This parallels the broader exploration goals, where refining predictive models is identified as a key area for improvement.</a:t>
            </a:r>
            <a:endParaRPr lang="en-IN"/>
          </a:p>
        </p:txBody>
      </p:sp>
    </p:spTree>
    <p:extLst>
      <p:ext uri="{BB962C8B-B14F-4D97-AF65-F5344CB8AC3E}">
        <p14:creationId xmlns:p14="http://schemas.microsoft.com/office/powerpoint/2010/main" val="2972640315"/>
      </p:ext>
    </p:extLst>
  </p:cSld>
  <p:clrMapOvr>
    <a:masterClrMapping/>
  </p:clrMapOvr>
  <p:transition/>
  <p:timing/>
</p:sld>
</file>

<file path=ppt/slides/slide1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3A7A8E98-C9A8-0BC3-9F08-30B226A5C0B6}"/>
              </a:ext>
            </a:extLst>
          </p:cNvPr>
          <p:cNvSpPr>
            <a:spLocks noGrp="1"/>
          </p:cNvSpPr>
          <p:nvPr>
            <p:ph type="title"/>
          </p:nvPr>
        </p:nvSpPr>
        <p:spPr/>
        <p:txBody>
          <a:bodyPr/>
          <a:lstStyle/>
          <a:p>
            <a:r>
              <a:rPr lang="en-US"/>
              <a:t>Code</a:t>
            </a:r>
            <a:endParaRPr lang="en-IN"/>
          </a:p>
        </p:txBody>
      </p:sp>
      <p:pic>
        <p:nvPicPr>
          <p:cNvPr id="5" name="Content Placeholder 4">
            <a:extLst>
              <a:ext uri="{FF2B5EF4-FFF2-40B4-BE49-F238E27FC236}">
                <a16:creationId xmlns:a16="http://schemas.microsoft.com/office/drawing/2014/main" id="{74E3A931-FCB2-73F9-61F9-C2F2E1E142D4}"/>
              </a:ext>
            </a:extLst>
          </p:cNvPr>
          <p:cNvPicPr>
            <a:picLocks noGrp="1" noChangeAspect="1"/>
          </p:cNvPicPr>
          <p:nvPr>
            <p:ph idx="1"/>
          </p:nvPr>
        </p:nvPicPr>
        <p:blipFill>
          <a:blip r:embed="rId2"/>
          <a:stretch>
            <a:fillRect/>
          </a:stretch>
        </p:blipFill>
        <p:spPr>
          <a:xfrm>
            <a:off x="654424" y="1308846"/>
            <a:ext cx="11277600" cy="5318499"/>
          </a:xfrm>
        </p:spPr>
      </p:pic>
    </p:spTree>
    <p:extLst>
      <p:ext uri="{BB962C8B-B14F-4D97-AF65-F5344CB8AC3E}">
        <p14:creationId xmlns:p14="http://schemas.microsoft.com/office/powerpoint/2010/main" val="1606675692"/>
      </p:ext>
    </p:extLst>
  </p:cSld>
  <p:clrMapOvr>
    <a:masterClrMapping/>
  </p:clrMapOvr>
  <p:transition/>
  <p:timing/>
</p:sld>
</file>

<file path=ppt/slides/slide1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151D5DB9-A03A-7A67-EB21-6E87C76E3AEC}"/>
              </a:ext>
            </a:extLst>
          </p:cNvPr>
          <p:cNvSpPr>
            <a:spLocks noGrp="1"/>
          </p:cNvSpPr>
          <p:nvPr>
            <p:ph type="title"/>
          </p:nvPr>
        </p:nvSpPr>
        <p:spPr/>
        <p:txBody>
          <a:bodyPr/>
          <a:lstStyle/>
          <a:p>
            <a:r>
              <a:rPr lang="en-US"/>
              <a:t>Decision Tree for AUM Prediction</a:t>
            </a:r>
            <a:endParaRPr lang="en-IN"/>
          </a:p>
        </p:txBody>
      </p:sp>
      <p:pic>
        <p:nvPicPr>
          <p:cNvPr id="4" name="Content Placeholder 3">
            <a:extLst>
              <a:ext uri="{FF2B5EF4-FFF2-40B4-BE49-F238E27FC236}">
                <a16:creationId xmlns:a16="http://schemas.microsoft.com/office/drawing/2014/main" id="{0DD39BDB-49D9-4803-9AF1-010094A639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2928955" y="1825625"/>
            <a:ext cx="6334090" cy="4351338"/>
          </a:xfrm>
          <a:prstGeom prst="rect">
            <a:avLst/>
          </a:prstGeom>
          <a:noFill/>
        </p:spPr>
      </p:pic>
    </p:spTree>
    <p:extLst>
      <p:ext uri="{BB962C8B-B14F-4D97-AF65-F5344CB8AC3E}">
        <p14:creationId xmlns:p14="http://schemas.microsoft.com/office/powerpoint/2010/main" val="1087233787"/>
      </p:ext>
    </p:extLst>
  </p:cSld>
  <p:clrMapOvr>
    <a:masterClrMapping/>
  </p:clrMapOvr>
  <p:transition/>
  <p:timing/>
</p:sld>
</file>

<file path=ppt/slides/slide1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BE42D6AC-C799-E20A-37A5-5D7651B10951}"/>
              </a:ext>
            </a:extLst>
          </p:cNvPr>
          <p:cNvSpPr>
            <a:spLocks noGrp="1"/>
          </p:cNvSpPr>
          <p:nvPr>
            <p:ph type="title"/>
          </p:nvPr>
        </p:nvSpPr>
        <p:spPr/>
        <p:txBody>
          <a:bodyPr/>
          <a:lstStyle/>
          <a:p>
            <a:r>
              <a:rPr lang="en-US"/>
              <a:t>Sentiment Analysis</a:t>
            </a:r>
            <a:endParaRPr lang="en-IN"/>
          </a:p>
        </p:txBody>
      </p:sp>
      <p:sp>
        <p:nvSpPr>
          <p:cNvPr id="3" name="Content Placeholder 2">
            <a:extLst>
              <a:ext uri="{FF2B5EF4-FFF2-40B4-BE49-F238E27FC236}">
                <a16:creationId xmlns:a16="http://schemas.microsoft.com/office/drawing/2014/main" id="{25D41A40-7A9F-9046-89EE-4FDA688A5265}"/>
              </a:ext>
            </a:extLst>
          </p:cNvPr>
          <p:cNvSpPr>
            <a:spLocks noGrp="1"/>
          </p:cNvSpPr>
          <p:nvPr>
            <p:ph idx="1"/>
          </p:nvPr>
        </p:nvSpPr>
        <p:spPr>
          <a:xfrm>
            <a:off x="838200" y="1825624"/>
            <a:ext cx="10515600" cy="4951693"/>
          </a:xfrm>
        </p:spPr>
        <p:txBody>
          <a:bodyPr>
            <a:normAutofit/>
          </a:bodyPr>
          <a:lstStyle/>
          <a:p>
            <a:r>
              <a:rPr lang="en-IN" sz="2400">
                <a:effectLst/>
                <a:ea typeface="Calibri" panose="020f0502020204030204" pitchFamily="34" charset="0"/>
              </a:rPr>
              <a:t>Sentiment analysis, also known as opinion mining</a:t>
            </a:r>
            <a:r>
              <a:rPr lang="en-IN" sz="2400">
                <a:effectLst/>
              </a:rPr>
              <a:t>. It involves determining the emotional tone or subjective information expressed</a:t>
            </a:r>
          </a:p>
          <a:p>
            <a:r>
              <a:rPr lang="en-IN" sz="2400">
                <a:effectLst/>
                <a:ea typeface="Calibri" panose="020f0502020204030204" pitchFamily="34" charset="0"/>
              </a:rPr>
              <a:t>An integral aspect of our research involves the nuanced task of decoding the emotional undercurrents within financial news</a:t>
            </a:r>
            <a:endParaRPr lang="en-IN" sz="2400">
              <a:ea typeface="Calibri" panose="020f0502020204030204" pitchFamily="34" charset="0"/>
            </a:endParaRPr>
          </a:p>
          <a:p>
            <a:r>
              <a:rPr lang="en-IN" sz="2400">
                <a:effectLst/>
                <a:ea typeface="Calibri" panose="020f0502020204030204" pitchFamily="34" charset="0"/>
              </a:rPr>
              <a:t>The goal is to unveil the emotional nuances embedded in news articles, providing valuable insights into how these sentiments influence investor behaviour and, reciprocally, how market trends impact sentiment.</a:t>
            </a:r>
          </a:p>
          <a:p>
            <a:r>
              <a:rPr lang="en-IN" sz="2400">
                <a:effectLst/>
                <a:ea typeface="Calibri" panose="020f0502020204030204" pitchFamily="34" charset="0"/>
                <a:cs typeface="Times New Roman" panose="02020603050405020304" pitchFamily="18" charset="0"/>
              </a:rPr>
              <a:t>sentiment analysis adds a layer of emotional intelligence to our research. By decoding the subtle emotional cues within financial news, they enhance our ability to comprehend the intricate relationship between sentiment and market dynamics, ultimately empowering investors with a deeper understanding of the forces shaping the financial landscape.</a:t>
            </a:r>
          </a:p>
          <a:p>
            <a:endParaRPr lang="en-IN" sz="2400"/>
          </a:p>
        </p:txBody>
      </p:sp>
    </p:spTree>
    <p:extLst>
      <p:ext uri="{BB962C8B-B14F-4D97-AF65-F5344CB8AC3E}">
        <p14:creationId xmlns:p14="http://schemas.microsoft.com/office/powerpoint/2010/main" val="51691364"/>
      </p:ext>
    </p:extLst>
  </p:cSld>
  <p:clrMapOvr>
    <a:masterClrMapping/>
  </p:clrMapOvr>
  <p:transition/>
  <p:timing/>
</p:sld>
</file>

<file path=ppt/slides/slide1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bg>
      <p:bgPr>
        <a:solidFill>
          <a:schemeClr val="bg1"/>
        </a:solidFill>
        <a:effectLst/>
      </p:bgPr>
    </p:bg>
    <p:spTree>
      <p:nvGrpSpPr>
        <p:cNvPr id="1" name=""/>
        <p:cNvGrpSpPr/>
        <p:nvPr/>
      </p:nvGrpSpPr>
      <p:grpSpPr>
        <a:xfrm>
          <a:off x="0" y="0"/>
          <a:ext cx="0" cy="0"/>
        </a:xfrm>
      </p:grpSpPr>
      <p:pic>
        <p:nvPicPr>
          <p:cNvPr id="83" name="Picture 82">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contentPart p14:bwMode="auto" r:id="rId3">
        <p14:nvContentPartPr>
          <p14:cNvPr id="84" name="Ink 83">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p:sp useBgFill="1">
        <p:nvSpPr>
          <p:cNvPr id="78" name="Rectangle 77">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Bembo"/>
                <a:ea typeface="+mn-ea"/>
                <a:cs typeface="+mn-cs"/>
              </a:defRPr>
            </a:lvl1pPr>
            <a:lvl2pPr marL="457200" algn="l" defTabSz="914400" rtl="0" eaLnBrk="1" latinLnBrk="0" hangingPunct="1">
              <a:defRPr sz="1800" kern="1200">
                <a:solidFill>
                  <a:srgbClr val="FFFFFF"/>
                </a:solidFill>
                <a:latin typeface="Bembo"/>
                <a:ea typeface="+mn-ea"/>
                <a:cs typeface="+mn-cs"/>
              </a:defRPr>
            </a:lvl2pPr>
            <a:lvl3pPr marL="914400" algn="l" defTabSz="914400" rtl="0" eaLnBrk="1" latinLnBrk="0" hangingPunct="1">
              <a:defRPr sz="1800" kern="1200">
                <a:solidFill>
                  <a:srgbClr val="FFFFFF"/>
                </a:solidFill>
                <a:latin typeface="Bembo"/>
                <a:ea typeface="+mn-ea"/>
                <a:cs typeface="+mn-cs"/>
              </a:defRPr>
            </a:lvl3pPr>
            <a:lvl4pPr marL="1371600" algn="l" defTabSz="914400" rtl="0" eaLnBrk="1" latinLnBrk="0" hangingPunct="1">
              <a:defRPr sz="1800" kern="1200">
                <a:solidFill>
                  <a:srgbClr val="FFFFFF"/>
                </a:solidFill>
                <a:latin typeface="Bembo"/>
                <a:ea typeface="+mn-ea"/>
                <a:cs typeface="+mn-cs"/>
              </a:defRPr>
            </a:lvl4pPr>
            <a:lvl5pPr marL="1828800" algn="l" defTabSz="914400" rtl="0" eaLnBrk="1" latinLnBrk="0" hangingPunct="1">
              <a:defRPr sz="1800" kern="1200">
                <a:solidFill>
                  <a:srgbClr val="FFFFFF"/>
                </a:solidFill>
                <a:latin typeface="Bembo"/>
                <a:ea typeface="+mn-ea"/>
                <a:cs typeface="+mn-cs"/>
              </a:defRPr>
            </a:lvl5pPr>
            <a:lvl6pPr marL="2286000" algn="l" defTabSz="914400" rtl="0" eaLnBrk="1" latinLnBrk="0" hangingPunct="1">
              <a:defRPr sz="1800" kern="1200">
                <a:solidFill>
                  <a:srgbClr val="FFFFFF"/>
                </a:solidFill>
                <a:latin typeface="Bembo"/>
                <a:ea typeface="+mn-ea"/>
                <a:cs typeface="+mn-cs"/>
              </a:defRPr>
            </a:lvl6pPr>
            <a:lvl7pPr marL="2743200" algn="l" defTabSz="914400" rtl="0" eaLnBrk="1" latinLnBrk="0" hangingPunct="1">
              <a:defRPr sz="1800" kern="1200">
                <a:solidFill>
                  <a:srgbClr val="FFFFFF"/>
                </a:solidFill>
                <a:latin typeface="Bembo"/>
                <a:ea typeface="+mn-ea"/>
                <a:cs typeface="+mn-cs"/>
              </a:defRPr>
            </a:lvl7pPr>
            <a:lvl8pPr marL="3200400" algn="l" defTabSz="914400" rtl="0" eaLnBrk="1" latinLnBrk="0" hangingPunct="1">
              <a:defRPr sz="1800" kern="1200">
                <a:solidFill>
                  <a:srgbClr val="FFFFFF"/>
                </a:solidFill>
                <a:latin typeface="Bembo"/>
                <a:ea typeface="+mn-ea"/>
                <a:cs typeface="+mn-cs"/>
              </a:defRPr>
            </a:lvl8pPr>
            <a:lvl9pPr marL="3657600" algn="l" defTabSz="914400" rtl="0" eaLnBrk="1" latinLnBrk="0" hangingPunct="1">
              <a:defRPr sz="1800" kern="1200">
                <a:solidFill>
                  <a:srgbClr val="FFFFFF"/>
                </a:solidFill>
                <a:latin typeface="Bembo"/>
                <a:ea typeface="+mn-ea"/>
                <a:cs typeface="+mn-cs"/>
              </a:defRPr>
            </a:lvl9pPr>
          </a:lstStyle>
          <a:p>
            <a:pPr algn="ctr"/>
            <a:endParaRPr lang="en-US"/>
          </a:p>
        </p:txBody>
      </p:sp>
      <p:sp>
        <p:nvSpPr>
          <p:cNvPr id="85" name="Rectangle 84">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Bembo"/>
                <a:ea typeface="+mn-ea"/>
                <a:cs typeface="+mn-cs"/>
              </a:defRPr>
            </a:lvl1pPr>
            <a:lvl2pPr marL="457200" algn="l" defTabSz="914400" rtl="0" eaLnBrk="1" latinLnBrk="0" hangingPunct="1">
              <a:defRPr sz="1800" kern="1200">
                <a:solidFill>
                  <a:srgbClr val="FFFFFF"/>
                </a:solidFill>
                <a:latin typeface="Bembo"/>
                <a:ea typeface="+mn-ea"/>
                <a:cs typeface="+mn-cs"/>
              </a:defRPr>
            </a:lvl2pPr>
            <a:lvl3pPr marL="914400" algn="l" defTabSz="914400" rtl="0" eaLnBrk="1" latinLnBrk="0" hangingPunct="1">
              <a:defRPr sz="1800" kern="1200">
                <a:solidFill>
                  <a:srgbClr val="FFFFFF"/>
                </a:solidFill>
                <a:latin typeface="Bembo"/>
                <a:ea typeface="+mn-ea"/>
                <a:cs typeface="+mn-cs"/>
              </a:defRPr>
            </a:lvl3pPr>
            <a:lvl4pPr marL="1371600" algn="l" defTabSz="914400" rtl="0" eaLnBrk="1" latinLnBrk="0" hangingPunct="1">
              <a:defRPr sz="1800" kern="1200">
                <a:solidFill>
                  <a:srgbClr val="FFFFFF"/>
                </a:solidFill>
                <a:latin typeface="Bembo"/>
                <a:ea typeface="+mn-ea"/>
                <a:cs typeface="+mn-cs"/>
              </a:defRPr>
            </a:lvl4pPr>
            <a:lvl5pPr marL="1828800" algn="l" defTabSz="914400" rtl="0" eaLnBrk="1" latinLnBrk="0" hangingPunct="1">
              <a:defRPr sz="1800" kern="1200">
                <a:solidFill>
                  <a:srgbClr val="FFFFFF"/>
                </a:solidFill>
                <a:latin typeface="Bembo"/>
                <a:ea typeface="+mn-ea"/>
                <a:cs typeface="+mn-cs"/>
              </a:defRPr>
            </a:lvl5pPr>
            <a:lvl6pPr marL="2286000" algn="l" defTabSz="914400" rtl="0" eaLnBrk="1" latinLnBrk="0" hangingPunct="1">
              <a:defRPr sz="1800" kern="1200">
                <a:solidFill>
                  <a:srgbClr val="FFFFFF"/>
                </a:solidFill>
                <a:latin typeface="Bembo"/>
                <a:ea typeface="+mn-ea"/>
                <a:cs typeface="+mn-cs"/>
              </a:defRPr>
            </a:lvl6pPr>
            <a:lvl7pPr marL="2743200" algn="l" defTabSz="914400" rtl="0" eaLnBrk="1" latinLnBrk="0" hangingPunct="1">
              <a:defRPr sz="1800" kern="1200">
                <a:solidFill>
                  <a:srgbClr val="FFFFFF"/>
                </a:solidFill>
                <a:latin typeface="Bembo"/>
                <a:ea typeface="+mn-ea"/>
                <a:cs typeface="+mn-cs"/>
              </a:defRPr>
            </a:lvl7pPr>
            <a:lvl8pPr marL="3200400" algn="l" defTabSz="914400" rtl="0" eaLnBrk="1" latinLnBrk="0" hangingPunct="1">
              <a:defRPr sz="1800" kern="1200">
                <a:solidFill>
                  <a:srgbClr val="FFFFFF"/>
                </a:solidFill>
                <a:latin typeface="Bembo"/>
                <a:ea typeface="+mn-ea"/>
                <a:cs typeface="+mn-cs"/>
              </a:defRPr>
            </a:lvl8pPr>
            <a:lvl9pPr marL="3657600" algn="l" defTabSz="914400" rtl="0" eaLnBrk="1" latinLnBrk="0" hangingPunct="1">
              <a:defRPr sz="1800" kern="1200">
                <a:solidFill>
                  <a:srgbClr val="FFFFFF"/>
                </a:solidFill>
                <a:latin typeface="Bembo"/>
                <a:ea typeface="+mn-ea"/>
                <a:cs typeface="+mn-cs"/>
              </a:defRPr>
            </a:lvl9pPr>
          </a:lstStyle>
          <a:p>
            <a:pPr algn="ctr"/>
            <a:endParaRPr lang="en-US"/>
          </a:p>
        </p:txBody>
      </p:sp>
      <p:sp>
        <p:nvSpPr>
          <p:cNvPr id="2" name="Title 1"/>
          <p:cNvSpPr>
            <a:spLocks noGrp="1"/>
          </p:cNvSpPr>
          <p:nvPr>
            <p:ph type="ctrTitle"/>
          </p:nvPr>
        </p:nvSpPr>
        <p:spPr>
          <a:xfrm>
            <a:off x="5177859" y="609601"/>
            <a:ext cx="5683623" cy="1216024"/>
          </a:xfrm>
        </p:spPr>
        <p:txBody>
          <a:bodyPr vert="horz" lIns="91440" tIns="45720" rIns="91440" bIns="45720" rtlCol="0" anchor="ctr">
            <a:normAutofit/>
          </a:bodyPr>
          <a:lstStyle/>
          <a:p>
            <a:pPr algn="l"/>
            <a:r>
              <a:rPr lang="en-US" b="1"/>
              <a:t>MAXIUMUM LIKELIHOOD </a:t>
            </a:r>
          </a:p>
        </p:txBody>
      </p:sp>
      <p:pic>
        <p:nvPicPr>
          <p:cNvPr id="69" name="Picture 68">
            <a:extLst>
              <a:ext uri="{FF2B5EF4-FFF2-40B4-BE49-F238E27FC236}">
                <a16:creationId xmlns:a16="http://schemas.microsoft.com/office/drawing/2014/main" id="{73D0475D-0740-FC3E-BE58-D57EF21CFF4F}"/>
              </a:ext>
            </a:extLst>
          </p:cNvPr>
          <p:cNvPicPr>
            <a:picLocks noChangeAspect="1"/>
          </p:cNvPicPr>
          <p:nvPr/>
        </p:nvPicPr>
        <p:blipFill>
          <a:blip r:embed="rId4"/>
          <a:srcRect l="46588" r="3263"/>
          <a:stretch>
            <a:fillRect/>
          </a:stretch>
        </p:blipFill>
        <p:spPr>
          <a:xfrm>
            <a:off x="20" y="2"/>
            <a:ext cx="4585628" cy="6857998"/>
          </a:xfrm>
          <a:custGeom>
            <a:rect l="l" t="t" r="r" b="b"/>
            <a:pathLst>
              <a:path w="4585648" h="6857997">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Subtitle 2"/>
          <p:cNvSpPr>
            <a:spLocks noGrp="1"/>
          </p:cNvSpPr>
          <p:nvPr>
            <p:ph type="subTitle" idx="1"/>
          </p:nvPr>
        </p:nvSpPr>
        <p:spPr>
          <a:xfrm>
            <a:off x="5177859" y="2147356"/>
            <a:ext cx="5683624" cy="4107021"/>
          </a:xfrm>
        </p:spPr>
        <p:txBody>
          <a:bodyPr vert="horz" lIns="91440" tIns="45720" rIns="91440" bIns="45720" rtlCol="0">
            <a:normAutofit/>
          </a:bodyPr>
          <a:lstStyle/>
          <a:p>
            <a:pPr algn="l">
              <a:lnSpc>
                <a:spcPct val="90000"/>
              </a:lnSpc>
            </a:pPr>
            <a:r>
              <a:rPr lang="en-US" sz="1100" spc="50"/>
              <a:t>&gt;Strategic focus on advanced data analysis and machine learning.</a:t>
            </a:r>
          </a:p>
          <a:p>
            <a:pPr algn="l">
              <a:lnSpc>
                <a:spcPct val="90000"/>
              </a:lnSpc>
            </a:pPr>
            <a:r>
              <a:rPr lang="en-US" sz="1100" spc="50"/>
              <a:t>&gt;Implementation phase breathes life into meticulously designed methods.</a:t>
            </a:r>
          </a:p>
          <a:p>
            <a:pPr algn="l">
              <a:lnSpc>
                <a:spcPct val="90000"/>
              </a:lnSpc>
            </a:pPr>
            <a:r>
              <a:rPr lang="en-US" sz="1100" spc="50"/>
              <a:t>&gt;Prominent use of sophisticated analytical and machine learning methodologies.</a:t>
            </a:r>
          </a:p>
          <a:p>
            <a:pPr algn="l">
              <a:lnSpc>
                <a:spcPct val="90000"/>
              </a:lnSpc>
            </a:pPr>
            <a:r>
              <a:rPr lang="en-US" sz="1100" spc="50"/>
              <a:t>&gt;Maximum Likelihood Estimation (MLE) models leveraged for precision.</a:t>
            </a:r>
          </a:p>
          <a:p>
            <a:pPr algn="l">
              <a:lnSpc>
                <a:spcPct val="90000"/>
              </a:lnSpc>
            </a:pPr>
            <a:r>
              <a:rPr lang="en-US" sz="1100" spc="50"/>
              <a:t>&gt;Ordinary Least Squares (OLS) regression yields robust results (R-squared: 0.988).</a:t>
            </a:r>
          </a:p>
          <a:p>
            <a:pPr algn="l">
              <a:lnSpc>
                <a:spcPct val="90000"/>
              </a:lnSpc>
            </a:pPr>
            <a:r>
              <a:rPr lang="en-US" sz="1100" spc="50"/>
              <a:t>&gt;F-statistic (6224) and low p-value affirm model significance.</a:t>
            </a:r>
          </a:p>
          <a:p>
            <a:pPr algn="l">
              <a:lnSpc>
                <a:spcPct val="90000"/>
              </a:lnSpc>
            </a:pPr>
            <a:r>
              <a:rPr lang="en-US" sz="1100" spc="50"/>
              <a:t>&gt;Coefficients show Age, Income, and Liquidity's strong associations with Longevity.</a:t>
            </a:r>
          </a:p>
          <a:p>
            <a:pPr algn="l">
              <a:lnSpc>
                <a:spcPct val="90000"/>
              </a:lnSpc>
            </a:pPr>
            <a:r>
              <a:rPr lang="en-US" sz="1100" spc="50"/>
              <a:t>&gt;Caution advised for potential multicollinearity, indicated by a large condition number.</a:t>
            </a:r>
          </a:p>
          <a:p>
            <a:pPr algn="l">
              <a:lnSpc>
                <a:spcPct val="90000"/>
              </a:lnSpc>
            </a:pPr>
            <a:r>
              <a:rPr lang="en-US" sz="1100" spc="50"/>
              <a:t>&gt;Diagnostic statistics (Durbin-Watson, Jarque-Bera) ensure model validity.</a:t>
            </a:r>
          </a:p>
          <a:p>
            <a:pPr algn="l">
              <a:lnSpc>
                <a:spcPct val="90000"/>
              </a:lnSpc>
            </a:pPr>
            <a:r>
              <a:rPr lang="en-US" sz="1100" spc="50"/>
              <a:t>&gt;Preliminary results unveil insights into market trends, investor behavior, validated by predictive models and impactful data visualizations.</a:t>
            </a:r>
          </a:p>
          <a:p>
            <a:pPr algn="l">
              <a:lnSpc>
                <a:spcPct val="90000"/>
              </a:lnSpc>
            </a:pPr>
            <a:endParaRPr lang="en-US" sz="1100" spc="50"/>
          </a:p>
          <a:p>
            <a:pPr algn="l">
              <a:lnSpc>
                <a:spcPct val="90000"/>
              </a:lnSpc>
            </a:pPr>
            <a:endParaRPr lang="en-US" sz="1100" spc="50"/>
          </a:p>
          <a:p>
            <a:pPr algn="l">
              <a:lnSpc>
                <a:spcPct val="90000"/>
              </a:lnSpc>
            </a:pPr>
            <a:br>
              <a:rPr lang="en-US" sz="1100" spc="50"/>
            </a:br>
            <a:endParaRPr lang="en-US" sz="1100" spc="50"/>
          </a:p>
          <a:p>
            <a:pPr algn="l">
              <a:lnSpc>
                <a:spcPct val="90000"/>
              </a:lnSpc>
            </a:pPr>
            <a:endParaRPr lang="en-US" sz="1100" spc="50"/>
          </a:p>
        </p:txBody>
      </p:sp>
    </p:spTree>
    <p:extLst>
      <p:ext uri="{BB962C8B-B14F-4D97-AF65-F5344CB8AC3E}">
        <p14:creationId xmlns:p14="http://schemas.microsoft.com/office/powerpoint/2010/main" val="109857222"/>
      </p:ext>
    </p:extLst>
  </p:cSld>
  <p:clrMapOvr>
    <a:masterClrMapping/>
  </p:clrMapOvr>
  <p:transition/>
  <p:timing/>
</p:sld>
</file>

<file path=ppt/slides/slide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C8006662-2F56-2D71-EA60-96598730F6AD}"/>
              </a:ext>
            </a:extLst>
          </p:cNvPr>
          <p:cNvSpPr>
            <a:spLocks noGrp="1"/>
          </p:cNvSpPr>
          <p:nvPr>
            <p:ph type="title"/>
          </p:nvPr>
        </p:nvSpPr>
        <p:spPr/>
        <p:txBody>
          <a:bodyPr/>
          <a:lstStyle/>
          <a:p>
            <a:r>
              <a:rPr lang="en-IN" u="sng"/>
              <a:t>Main Goal of this Project :</a:t>
            </a:r>
          </a:p>
        </p:txBody>
      </p:sp>
      <p:sp>
        <p:nvSpPr>
          <p:cNvPr id="3" name="Content Placeholder 2">
            <a:extLst>
              <a:ext uri="{FF2B5EF4-FFF2-40B4-BE49-F238E27FC236}">
                <a16:creationId xmlns:a16="http://schemas.microsoft.com/office/drawing/2014/main" id="{6A58044E-4288-8DC4-B32D-19DAE03B0E1A}"/>
              </a:ext>
            </a:extLst>
          </p:cNvPr>
          <p:cNvSpPr>
            <a:spLocks noGrp="1"/>
          </p:cNvSpPr>
          <p:nvPr>
            <p:ph idx="1"/>
          </p:nvPr>
        </p:nvSpPr>
        <p:spPr/>
        <p:txBody>
          <a:bodyPr/>
          <a:lstStyle/>
          <a:p>
            <a:r>
              <a:rPr lang="en-IN" sz="1800">
                <a:effectLst/>
                <a:latin typeface="Times New Roman" panose="02020603050405020304" pitchFamily="18" charset="0"/>
                <a:ea typeface="Calibri" panose="020f0502020204030204" pitchFamily="34" charset="0"/>
              </a:rPr>
              <a:t>The overarching goal of this project is to provide investors, both individual and institutional, with valuable insights that foster informed decision-making and optimize returns in the face of constant fluctuations. By delving into historical financial data, employing advanced data analysis techniques, and leveraging cutting-edge machine learning methodologies, the project aims to unravel the complex relationships underlying market dynamics. The ultimate aspiration is to empower stakeholders with the knowledge and tools necessary to navigate the complexities of the financial markets with confidence, poise, and a heightened ability to achieve their financial goals.</a:t>
            </a:r>
          </a:p>
          <a:p>
            <a:r>
              <a:rPr lang="en-IN" sz="1800">
                <a:effectLst/>
                <a:latin typeface="Times New Roman" panose="02020603050405020304" pitchFamily="18" charset="0"/>
                <a:ea typeface="Calibri" panose="020f0502020204030204" pitchFamily="34" charset="0"/>
              </a:rPr>
              <a:t>The project's significance is rooted in its Endeavor to unravel the multifaceted connections between market trends and investor behaviour. Through the strategic utilization of data analysis and cutting-edge machine learning techniques, the project seeks to offer valuable insights to a broad spectrum of investors, ranging from individual to institutional. </a:t>
            </a:r>
          </a:p>
          <a:p>
            <a:r>
              <a:rPr lang="en-IN" sz="1800">
                <a:effectLst/>
                <a:latin typeface="Times New Roman" panose="02020603050405020304" pitchFamily="18" charset="0"/>
                <a:ea typeface="Calibri" panose="020f0502020204030204" pitchFamily="34" charset="0"/>
                <a:cs typeface="Times New Roman" panose="02020603050405020304" pitchFamily="18" charset="0"/>
              </a:rPr>
              <a:t>Ensure the project's practical applicability by interpreting results in the context of real-world market events.</a:t>
            </a:r>
          </a:p>
          <a:p>
            <a:pPr marL="0" indent="0">
              <a:buNone/>
            </a:pPr>
            <a:endParaRPr lang="en-IN"/>
          </a:p>
        </p:txBody>
      </p:sp>
    </p:spTree>
    <p:extLst>
      <p:ext uri="{BB962C8B-B14F-4D97-AF65-F5344CB8AC3E}">
        <p14:creationId xmlns:p14="http://schemas.microsoft.com/office/powerpoint/2010/main" val="3152337796"/>
      </p:ext>
    </p:extLst>
  </p:cSld>
  <p:clrMapOvr>
    <a:masterClrMapping/>
  </p:clrMapOvr>
  <p:transition/>
  <p:timing/>
</p:sld>
</file>

<file path=ppt/slides/slide2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1DEBE0EE-F659-7633-2D22-3A523EFC61A2}"/>
              </a:ext>
            </a:extLst>
          </p:cNvPr>
          <p:cNvSpPr>
            <a:spLocks noGrp="1"/>
          </p:cNvSpPr>
          <p:nvPr>
            <p:ph type="title"/>
          </p:nvPr>
        </p:nvSpPr>
        <p:spPr/>
        <p:txBody>
          <a:bodyPr/>
          <a:lstStyle/>
          <a:p>
            <a:r>
              <a:rPr lang="en-US"/>
              <a:t>Code</a:t>
            </a:r>
            <a:endParaRPr lang="en-IN"/>
          </a:p>
        </p:txBody>
      </p:sp>
      <p:pic>
        <p:nvPicPr>
          <p:cNvPr id="5" name="Content Placeholder 4">
            <a:extLst>
              <a:ext uri="{FF2B5EF4-FFF2-40B4-BE49-F238E27FC236}">
                <a16:creationId xmlns:a16="http://schemas.microsoft.com/office/drawing/2014/main" id="{D409C802-7114-4645-848F-B5B9A39F37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1456" y="1714260"/>
            <a:ext cx="7311932" cy="4534139"/>
          </a:xfrm>
        </p:spPr>
      </p:pic>
    </p:spTree>
    <p:extLst>
      <p:ext uri="{BB962C8B-B14F-4D97-AF65-F5344CB8AC3E}">
        <p14:creationId xmlns:p14="http://schemas.microsoft.com/office/powerpoint/2010/main" val="363469750"/>
      </p:ext>
    </p:extLst>
  </p:cSld>
  <p:clrMapOvr>
    <a:masterClrMapping/>
  </p:clrMapOvr>
  <p:transition/>
  <p:timing/>
</p:sld>
</file>

<file path=ppt/slides/slide2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CA5F4533-EC8E-97A5-8F23-72891F19F128}"/>
              </a:ext>
            </a:extLst>
          </p:cNvPr>
          <p:cNvSpPr>
            <a:spLocks noGrp="1"/>
          </p:cNvSpPr>
          <p:nvPr>
            <p:ph type="title"/>
          </p:nvPr>
        </p:nvSpPr>
        <p:spPr/>
        <p:txBody>
          <a:bodyPr/>
          <a:lstStyle/>
          <a:p>
            <a:r>
              <a:rPr lang="en-US"/>
              <a:t>Output</a:t>
            </a:r>
            <a:endParaRPr lang="en-IN"/>
          </a:p>
        </p:txBody>
      </p:sp>
      <p:pic>
        <p:nvPicPr>
          <p:cNvPr id="5" name="Content Placeholder 4">
            <a:extLst>
              <a:ext uri="{FF2B5EF4-FFF2-40B4-BE49-F238E27FC236}">
                <a16:creationId xmlns:a16="http://schemas.microsoft.com/office/drawing/2014/main" id="{A029AACB-4F42-B0B3-A635-3B6B11AC29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0516" y="1700119"/>
            <a:ext cx="7401107" cy="5032375"/>
          </a:xfrm>
        </p:spPr>
      </p:pic>
    </p:spTree>
    <p:extLst>
      <p:ext uri="{BB962C8B-B14F-4D97-AF65-F5344CB8AC3E}">
        <p14:creationId xmlns:p14="http://schemas.microsoft.com/office/powerpoint/2010/main" val="541830970"/>
      </p:ext>
    </p:extLst>
  </p:cSld>
  <p:clrMapOvr>
    <a:masterClrMapping/>
  </p:clrMapOvr>
  <p:transition/>
  <p:timing/>
</p:sld>
</file>

<file path=ppt/slides/slide2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bg>
      <p:bgPr>
        <a:solidFill>
          <a:schemeClr val="bg1"/>
        </a:solidFill>
        <a:effectLst/>
      </p:bgPr>
    </p:bg>
    <p:spTree>
      <p:nvGrpSpPr>
        <p:cNvPr id="1" name=""/>
        <p:cNvGrpSpPr/>
        <p:nvPr/>
      </p:nvGrpSpPr>
      <p:grpSpPr>
        <a:xfrm>
          <a:off x="0" y="0"/>
          <a:ext cx="0" cy="0"/>
        </a:xfrm>
      </p:grpSpPr>
      <p:sp useBgFill="1">
        <p:nvSpPr>
          <p:cNvPr id="13" name="Rectangle 12">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Bembo"/>
                <a:ea typeface="+mn-ea"/>
                <a:cs typeface="+mn-cs"/>
              </a:defRPr>
            </a:lvl1pPr>
            <a:lvl2pPr marL="457200" algn="l" defTabSz="914400" rtl="0" eaLnBrk="1" latinLnBrk="0" hangingPunct="1">
              <a:defRPr sz="1800" kern="1200">
                <a:solidFill>
                  <a:srgbClr val="FFFFFF"/>
                </a:solidFill>
                <a:latin typeface="Bembo"/>
                <a:ea typeface="+mn-ea"/>
                <a:cs typeface="+mn-cs"/>
              </a:defRPr>
            </a:lvl2pPr>
            <a:lvl3pPr marL="914400" algn="l" defTabSz="914400" rtl="0" eaLnBrk="1" latinLnBrk="0" hangingPunct="1">
              <a:defRPr sz="1800" kern="1200">
                <a:solidFill>
                  <a:srgbClr val="FFFFFF"/>
                </a:solidFill>
                <a:latin typeface="Bembo"/>
                <a:ea typeface="+mn-ea"/>
                <a:cs typeface="+mn-cs"/>
              </a:defRPr>
            </a:lvl3pPr>
            <a:lvl4pPr marL="1371600" algn="l" defTabSz="914400" rtl="0" eaLnBrk="1" latinLnBrk="0" hangingPunct="1">
              <a:defRPr sz="1800" kern="1200">
                <a:solidFill>
                  <a:srgbClr val="FFFFFF"/>
                </a:solidFill>
                <a:latin typeface="Bembo"/>
                <a:ea typeface="+mn-ea"/>
                <a:cs typeface="+mn-cs"/>
              </a:defRPr>
            </a:lvl4pPr>
            <a:lvl5pPr marL="1828800" algn="l" defTabSz="914400" rtl="0" eaLnBrk="1" latinLnBrk="0" hangingPunct="1">
              <a:defRPr sz="1800" kern="1200">
                <a:solidFill>
                  <a:srgbClr val="FFFFFF"/>
                </a:solidFill>
                <a:latin typeface="Bembo"/>
                <a:ea typeface="+mn-ea"/>
                <a:cs typeface="+mn-cs"/>
              </a:defRPr>
            </a:lvl5pPr>
            <a:lvl6pPr marL="2286000" algn="l" defTabSz="914400" rtl="0" eaLnBrk="1" latinLnBrk="0" hangingPunct="1">
              <a:defRPr sz="1800" kern="1200">
                <a:solidFill>
                  <a:srgbClr val="FFFFFF"/>
                </a:solidFill>
                <a:latin typeface="Bembo"/>
                <a:ea typeface="+mn-ea"/>
                <a:cs typeface="+mn-cs"/>
              </a:defRPr>
            </a:lvl6pPr>
            <a:lvl7pPr marL="2743200" algn="l" defTabSz="914400" rtl="0" eaLnBrk="1" latinLnBrk="0" hangingPunct="1">
              <a:defRPr sz="1800" kern="1200">
                <a:solidFill>
                  <a:srgbClr val="FFFFFF"/>
                </a:solidFill>
                <a:latin typeface="Bembo"/>
                <a:ea typeface="+mn-ea"/>
                <a:cs typeface="+mn-cs"/>
              </a:defRPr>
            </a:lvl7pPr>
            <a:lvl8pPr marL="3200400" algn="l" defTabSz="914400" rtl="0" eaLnBrk="1" latinLnBrk="0" hangingPunct="1">
              <a:defRPr sz="1800" kern="1200">
                <a:solidFill>
                  <a:srgbClr val="FFFFFF"/>
                </a:solidFill>
                <a:latin typeface="Bembo"/>
                <a:ea typeface="+mn-ea"/>
                <a:cs typeface="+mn-cs"/>
              </a:defRPr>
            </a:lvl8pPr>
            <a:lvl9pPr marL="3657600" algn="l" defTabSz="914400" rtl="0" eaLnBrk="1" latinLnBrk="0" hangingPunct="1">
              <a:defRPr sz="1800" kern="1200">
                <a:solidFill>
                  <a:srgbClr val="FFFFFF"/>
                </a:solidFill>
                <a:latin typeface="Bembo"/>
                <a:ea typeface="+mn-ea"/>
                <a:cs typeface="+mn-cs"/>
              </a:defRPr>
            </a:lvl9pPr>
          </a:lstStyle>
          <a:p>
            <a:pPr algn="ctr"/>
            <a:endParaRPr lang="en-US"/>
          </a:p>
        </p:txBody>
      </p:sp>
      <p:sp>
        <p:nvSpPr>
          <p:cNvPr id="14" name="Rectangle 13">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Bembo"/>
                <a:ea typeface="+mn-ea"/>
                <a:cs typeface="+mn-cs"/>
              </a:defRPr>
            </a:lvl1pPr>
            <a:lvl2pPr marL="457200" algn="l" defTabSz="914400" rtl="0" eaLnBrk="1" latinLnBrk="0" hangingPunct="1">
              <a:defRPr sz="1800" kern="1200">
                <a:solidFill>
                  <a:srgbClr val="FFFFFF"/>
                </a:solidFill>
                <a:latin typeface="Bembo"/>
                <a:ea typeface="+mn-ea"/>
                <a:cs typeface="+mn-cs"/>
              </a:defRPr>
            </a:lvl2pPr>
            <a:lvl3pPr marL="914400" algn="l" defTabSz="914400" rtl="0" eaLnBrk="1" latinLnBrk="0" hangingPunct="1">
              <a:defRPr sz="1800" kern="1200">
                <a:solidFill>
                  <a:srgbClr val="FFFFFF"/>
                </a:solidFill>
                <a:latin typeface="Bembo"/>
                <a:ea typeface="+mn-ea"/>
                <a:cs typeface="+mn-cs"/>
              </a:defRPr>
            </a:lvl3pPr>
            <a:lvl4pPr marL="1371600" algn="l" defTabSz="914400" rtl="0" eaLnBrk="1" latinLnBrk="0" hangingPunct="1">
              <a:defRPr sz="1800" kern="1200">
                <a:solidFill>
                  <a:srgbClr val="FFFFFF"/>
                </a:solidFill>
                <a:latin typeface="Bembo"/>
                <a:ea typeface="+mn-ea"/>
                <a:cs typeface="+mn-cs"/>
              </a:defRPr>
            </a:lvl4pPr>
            <a:lvl5pPr marL="1828800" algn="l" defTabSz="914400" rtl="0" eaLnBrk="1" latinLnBrk="0" hangingPunct="1">
              <a:defRPr sz="1800" kern="1200">
                <a:solidFill>
                  <a:srgbClr val="FFFFFF"/>
                </a:solidFill>
                <a:latin typeface="Bembo"/>
                <a:ea typeface="+mn-ea"/>
                <a:cs typeface="+mn-cs"/>
              </a:defRPr>
            </a:lvl5pPr>
            <a:lvl6pPr marL="2286000" algn="l" defTabSz="914400" rtl="0" eaLnBrk="1" latinLnBrk="0" hangingPunct="1">
              <a:defRPr sz="1800" kern="1200">
                <a:solidFill>
                  <a:srgbClr val="FFFFFF"/>
                </a:solidFill>
                <a:latin typeface="Bembo"/>
                <a:ea typeface="+mn-ea"/>
                <a:cs typeface="+mn-cs"/>
              </a:defRPr>
            </a:lvl6pPr>
            <a:lvl7pPr marL="2743200" algn="l" defTabSz="914400" rtl="0" eaLnBrk="1" latinLnBrk="0" hangingPunct="1">
              <a:defRPr sz="1800" kern="1200">
                <a:solidFill>
                  <a:srgbClr val="FFFFFF"/>
                </a:solidFill>
                <a:latin typeface="Bembo"/>
                <a:ea typeface="+mn-ea"/>
                <a:cs typeface="+mn-cs"/>
              </a:defRPr>
            </a:lvl7pPr>
            <a:lvl8pPr marL="3200400" algn="l" defTabSz="914400" rtl="0" eaLnBrk="1" latinLnBrk="0" hangingPunct="1">
              <a:defRPr sz="1800" kern="1200">
                <a:solidFill>
                  <a:srgbClr val="FFFFFF"/>
                </a:solidFill>
                <a:latin typeface="Bembo"/>
                <a:ea typeface="+mn-ea"/>
                <a:cs typeface="+mn-cs"/>
              </a:defRPr>
            </a:lvl8pPr>
            <a:lvl9pPr marL="3657600" algn="l" defTabSz="914400" rtl="0" eaLnBrk="1" latinLnBrk="0" hangingPunct="1">
              <a:defRPr sz="1800" kern="1200">
                <a:solidFill>
                  <a:srgbClr val="FFFFFF"/>
                </a:solidFill>
                <a:latin typeface="Bembo"/>
                <a:ea typeface="+mn-ea"/>
                <a:cs typeface="+mn-cs"/>
              </a:defRPr>
            </a:lvl9pPr>
          </a:lstStyle>
          <a:p>
            <a:pPr algn="ctr"/>
            <a:endParaRPr lang="en-US"/>
          </a:p>
        </p:txBody>
      </p:sp>
      <p:sp>
        <p:nvSpPr>
          <p:cNvPr id="2" name="Title 1">
            <a:extLst>
              <a:ext uri="{FF2B5EF4-FFF2-40B4-BE49-F238E27FC236}">
                <a16:creationId xmlns:a16="http://schemas.microsoft.com/office/drawing/2014/main" id="{34474FE3-E8B6-3997-C0A1-D735096F9ABD}"/>
              </a:ext>
            </a:extLst>
          </p:cNvPr>
          <p:cNvSpPr>
            <a:spLocks noGrp="1"/>
          </p:cNvSpPr>
          <p:nvPr>
            <p:ph type="title"/>
          </p:nvPr>
        </p:nvSpPr>
        <p:spPr>
          <a:xfrm>
            <a:off x="5177859" y="609601"/>
            <a:ext cx="5683623" cy="1216024"/>
          </a:xfrm>
        </p:spPr>
        <p:txBody>
          <a:bodyPr>
            <a:normAutofit/>
          </a:bodyPr>
          <a:lstStyle/>
          <a:p>
            <a:r>
              <a:rPr lang="en-US" b="1">
                <a:latin typeface="Times New Roman"/>
                <a:cs typeface="Times New Roman"/>
              </a:rPr>
              <a:t>Data Visualization and Interpretation</a:t>
            </a:r>
            <a:endParaRPr lang="en-US">
              <a:latin typeface="Times New Roman"/>
              <a:cs typeface="Times New Roman"/>
            </a:endParaRPr>
          </a:p>
        </p:txBody>
      </p:sp>
      <p:pic>
        <p:nvPicPr>
          <p:cNvPr id="15" name="Picture 14" descr="White bulbs with a yellow one standing out">
            <a:extLst>
              <a:ext uri="{FF2B5EF4-FFF2-40B4-BE49-F238E27FC236}">
                <a16:creationId xmlns:a16="http://schemas.microsoft.com/office/drawing/2014/main" id="{B538E39C-A3DA-6E2A-2E0D-D01C01669300}"/>
              </a:ext>
            </a:extLst>
          </p:cNvPr>
          <p:cNvPicPr>
            <a:picLocks noChangeAspect="1"/>
          </p:cNvPicPr>
          <p:nvPr/>
        </p:nvPicPr>
        <p:blipFill>
          <a:blip r:embed="rId2"/>
          <a:srcRect l="37672" r="17761" b="-3"/>
          <a:stretch>
            <a:fillRect/>
          </a:stretch>
        </p:blipFill>
        <p:spPr>
          <a:xfrm>
            <a:off x="20" y="2"/>
            <a:ext cx="4585628" cy="6857998"/>
          </a:xfrm>
          <a:custGeom>
            <a:rect l="l" t="t" r="r" b="b"/>
            <a:pathLst>
              <a:path w="4585648" h="6857997">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Content Placeholder 2">
            <a:extLst>
              <a:ext uri="{FF2B5EF4-FFF2-40B4-BE49-F238E27FC236}">
                <a16:creationId xmlns:a16="http://schemas.microsoft.com/office/drawing/2014/main" id="{4E1BC6F5-EB01-6B45-1887-B36FC94F0E96}"/>
              </a:ext>
            </a:extLst>
          </p:cNvPr>
          <p:cNvSpPr>
            <a:spLocks noGrp="1"/>
          </p:cNvSpPr>
          <p:nvPr>
            <p:ph idx="1"/>
          </p:nvPr>
        </p:nvSpPr>
        <p:spPr>
          <a:xfrm>
            <a:off x="5177859" y="2147356"/>
            <a:ext cx="5683624" cy="4107021"/>
          </a:xfrm>
        </p:spPr>
        <p:txBody>
          <a:bodyPr vert="horz" lIns="91440" tIns="45720" rIns="91440" bIns="45720" rtlCol="0">
            <a:normAutofit/>
          </a:bodyPr>
          <a:lstStyle/>
          <a:p>
            <a:pPr>
              <a:lnSpc>
                <a:spcPct val="90000"/>
              </a:lnSpc>
            </a:pPr>
            <a:br>
              <a:rPr lang="en-US" sz="800"/>
            </a:br>
            <a:r>
              <a:rPr lang="en-US" sz="800" b="1">
                <a:latin typeface="Times New Roman"/>
                <a:ea typeface="+mn-lt"/>
                <a:cs typeface="+mn-lt"/>
              </a:rPr>
              <a:t>Making Data Understandable:</a:t>
            </a:r>
            <a:endParaRPr lang="en-US" sz="800">
              <a:latin typeface="Times New Roman"/>
              <a:cs typeface="Times New Roman"/>
            </a:endParaRPr>
          </a:p>
          <a:p>
            <a:pPr>
              <a:lnSpc>
                <a:spcPct val="90000"/>
              </a:lnSpc>
            </a:pPr>
            <a:r>
              <a:rPr lang="en-US" sz="800">
                <a:latin typeface="Times New Roman"/>
                <a:ea typeface="+mn-lt"/>
                <a:cs typeface="+mn-lt"/>
              </a:rPr>
              <a:t>Transforming complex data into visuals for easy understanding.</a:t>
            </a:r>
            <a:endParaRPr lang="en-US" sz="800">
              <a:latin typeface="Times New Roman"/>
              <a:cs typeface="Times New Roman"/>
            </a:endParaRPr>
          </a:p>
          <a:p>
            <a:pPr>
              <a:lnSpc>
                <a:spcPct val="90000"/>
              </a:lnSpc>
            </a:pPr>
            <a:r>
              <a:rPr lang="en-US" sz="800" b="1">
                <a:latin typeface="Times New Roman"/>
                <a:ea typeface="+mn-lt"/>
                <a:cs typeface="+mn-lt"/>
              </a:rPr>
              <a:t>Visual Design Leader:</a:t>
            </a:r>
            <a:endParaRPr lang="en-US" sz="800">
              <a:latin typeface="Times New Roman"/>
              <a:cs typeface="Times New Roman"/>
            </a:endParaRPr>
          </a:p>
          <a:p>
            <a:pPr>
              <a:lnSpc>
                <a:spcPct val="90000"/>
              </a:lnSpc>
            </a:pPr>
            <a:r>
              <a:rPr lang="en-US" sz="800">
                <a:latin typeface="Times New Roman"/>
                <a:ea typeface="+mn-lt"/>
                <a:cs typeface="+mn-lt"/>
              </a:rPr>
              <a:t>Leading the creation of visual elements for a deeper grasp.</a:t>
            </a:r>
            <a:endParaRPr lang="en-US" sz="800">
              <a:latin typeface="Times New Roman"/>
              <a:cs typeface="Times New Roman"/>
            </a:endParaRPr>
          </a:p>
          <a:p>
            <a:pPr>
              <a:lnSpc>
                <a:spcPct val="90000"/>
              </a:lnSpc>
            </a:pPr>
            <a:r>
              <a:rPr lang="en-US" sz="800" b="1">
                <a:latin typeface="Times New Roman"/>
                <a:ea typeface="+mn-lt"/>
                <a:cs typeface="+mn-lt"/>
              </a:rPr>
              <a:t>Responsibilities:</a:t>
            </a:r>
            <a:endParaRPr lang="en-US" sz="800">
              <a:latin typeface="Times New Roman"/>
              <a:cs typeface="Times New Roman"/>
            </a:endParaRPr>
          </a:p>
          <a:p>
            <a:pPr>
              <a:lnSpc>
                <a:spcPct val="90000"/>
              </a:lnSpc>
            </a:pPr>
            <a:r>
              <a:rPr lang="en-US" sz="800">
                <a:latin typeface="Times New Roman"/>
                <a:ea typeface="+mn-lt"/>
                <a:cs typeface="+mn-lt"/>
              </a:rPr>
              <a:t>Creating impactful visuals, like charts and graphs.</a:t>
            </a:r>
            <a:endParaRPr lang="en-US" sz="800">
              <a:latin typeface="Times New Roman"/>
              <a:cs typeface="Times New Roman"/>
            </a:endParaRPr>
          </a:p>
          <a:p>
            <a:pPr>
              <a:lnSpc>
                <a:spcPct val="90000"/>
              </a:lnSpc>
            </a:pPr>
            <a:r>
              <a:rPr lang="en-US" sz="800">
                <a:latin typeface="Times New Roman"/>
                <a:ea typeface="+mn-lt"/>
                <a:cs typeface="+mn-lt"/>
              </a:rPr>
              <a:t>Playing a crucial role in explaining results to stakeholders.</a:t>
            </a:r>
            <a:endParaRPr lang="en-US" sz="800">
              <a:latin typeface="Times New Roman"/>
              <a:cs typeface="Times New Roman"/>
            </a:endParaRPr>
          </a:p>
          <a:p>
            <a:pPr>
              <a:lnSpc>
                <a:spcPct val="90000"/>
              </a:lnSpc>
            </a:pPr>
            <a:r>
              <a:rPr lang="en-US" sz="800" b="1">
                <a:latin typeface="Times New Roman"/>
                <a:ea typeface="+mn-lt"/>
                <a:cs typeface="+mn-lt"/>
              </a:rPr>
              <a:t>Balanced Contribution:</a:t>
            </a:r>
            <a:endParaRPr lang="en-US" sz="800">
              <a:latin typeface="Times New Roman"/>
              <a:cs typeface="Times New Roman"/>
            </a:endParaRPr>
          </a:p>
          <a:p>
            <a:pPr>
              <a:lnSpc>
                <a:spcPct val="90000"/>
              </a:lnSpc>
            </a:pPr>
            <a:r>
              <a:rPr lang="en-US" sz="800">
                <a:latin typeface="Times New Roman"/>
                <a:ea typeface="+mn-lt"/>
                <a:cs typeface="+mn-lt"/>
              </a:rPr>
              <a:t>Spending 40% on designing informative and appealing visuals.</a:t>
            </a:r>
            <a:endParaRPr lang="en-US" sz="800">
              <a:latin typeface="Times New Roman"/>
              <a:cs typeface="Times New Roman"/>
            </a:endParaRPr>
          </a:p>
          <a:p>
            <a:pPr>
              <a:lnSpc>
                <a:spcPct val="90000"/>
              </a:lnSpc>
            </a:pPr>
            <a:r>
              <a:rPr lang="en-US" sz="800">
                <a:latin typeface="Times New Roman"/>
                <a:ea typeface="+mn-lt"/>
                <a:cs typeface="+mn-lt"/>
              </a:rPr>
              <a:t>Allocating 60% to interpreting results for meaningful insights.</a:t>
            </a:r>
            <a:endParaRPr lang="en-US" sz="800">
              <a:latin typeface="Times New Roman"/>
              <a:cs typeface="Times New Roman"/>
            </a:endParaRPr>
          </a:p>
          <a:p>
            <a:pPr>
              <a:lnSpc>
                <a:spcPct val="90000"/>
              </a:lnSpc>
            </a:pPr>
            <a:r>
              <a:rPr lang="en-US" sz="800" b="1">
                <a:latin typeface="Times New Roman"/>
                <a:ea typeface="+mn-lt"/>
                <a:cs typeface="+mn-lt"/>
              </a:rPr>
              <a:t>Adding Context and Insight:</a:t>
            </a:r>
            <a:endParaRPr lang="en-US" sz="800">
              <a:latin typeface="Times New Roman"/>
              <a:cs typeface="Times New Roman"/>
            </a:endParaRPr>
          </a:p>
          <a:p>
            <a:pPr>
              <a:lnSpc>
                <a:spcPct val="90000"/>
              </a:lnSpc>
            </a:pPr>
            <a:r>
              <a:rPr lang="en-US" sz="800">
                <a:latin typeface="Times New Roman"/>
                <a:ea typeface="+mn-lt"/>
                <a:cs typeface="+mn-lt"/>
              </a:rPr>
              <a:t>Offering context to visuals for understanding patterns.</a:t>
            </a:r>
            <a:endParaRPr lang="en-US" sz="800">
              <a:latin typeface="Times New Roman"/>
              <a:cs typeface="Times New Roman"/>
            </a:endParaRPr>
          </a:p>
          <a:p>
            <a:pPr>
              <a:lnSpc>
                <a:spcPct val="90000"/>
              </a:lnSpc>
            </a:pPr>
            <a:r>
              <a:rPr lang="en-US" sz="800">
                <a:latin typeface="Times New Roman"/>
                <a:ea typeface="+mn-lt"/>
                <a:cs typeface="+mn-lt"/>
              </a:rPr>
              <a:t>Uncovering the significance of relationships shown in visuals.</a:t>
            </a:r>
            <a:endParaRPr lang="en-US" sz="800">
              <a:latin typeface="Times New Roman"/>
              <a:cs typeface="Times New Roman"/>
            </a:endParaRPr>
          </a:p>
          <a:p>
            <a:pPr>
              <a:lnSpc>
                <a:spcPct val="90000"/>
              </a:lnSpc>
            </a:pPr>
            <a:r>
              <a:rPr lang="en-US" sz="800" b="1">
                <a:latin typeface="Times New Roman"/>
                <a:ea typeface="+mn-lt"/>
                <a:cs typeface="+mn-lt"/>
              </a:rPr>
              <a:t>Team Collaboration:</a:t>
            </a:r>
            <a:endParaRPr lang="en-US" sz="800">
              <a:latin typeface="Times New Roman"/>
              <a:cs typeface="Times New Roman"/>
            </a:endParaRPr>
          </a:p>
          <a:p>
            <a:pPr>
              <a:lnSpc>
                <a:spcPct val="90000"/>
              </a:lnSpc>
            </a:pPr>
            <a:r>
              <a:rPr lang="en-US" sz="800">
                <a:latin typeface="Times New Roman"/>
                <a:ea typeface="+mn-lt"/>
                <a:cs typeface="+mn-lt"/>
              </a:rPr>
              <a:t>Working with the team to enhance clarity and accessibility.</a:t>
            </a:r>
            <a:endParaRPr lang="en-US" sz="800">
              <a:latin typeface="Times New Roman"/>
              <a:cs typeface="Times New Roman"/>
            </a:endParaRPr>
          </a:p>
          <a:p>
            <a:pPr>
              <a:lnSpc>
                <a:spcPct val="90000"/>
              </a:lnSpc>
            </a:pPr>
            <a:r>
              <a:rPr lang="en-US" sz="800">
                <a:latin typeface="Times New Roman"/>
                <a:ea typeface="+mn-lt"/>
                <a:cs typeface="+mn-lt"/>
              </a:rPr>
              <a:t>Providing stakeholders with knowledge and tools for navigating financial complexities.</a:t>
            </a:r>
            <a:endParaRPr lang="en-US" sz="800">
              <a:latin typeface="Times New Roman"/>
              <a:cs typeface="Times New Roman"/>
            </a:endParaRPr>
          </a:p>
          <a:p>
            <a:pPr>
              <a:lnSpc>
                <a:spcPct val="90000"/>
              </a:lnSpc>
            </a:pPr>
            <a:endParaRPr lang="en-US" sz="800">
              <a:latin typeface="Times New Roman"/>
              <a:cs typeface="Times New Roman"/>
            </a:endParaRPr>
          </a:p>
        </p:txBody>
      </p:sp>
    </p:spTree>
    <p:extLst>
      <p:ext uri="{BB962C8B-B14F-4D97-AF65-F5344CB8AC3E}">
        <p14:creationId xmlns:p14="http://schemas.microsoft.com/office/powerpoint/2010/main" val="4138652798"/>
      </p:ext>
    </p:extLst>
  </p:cSld>
  <p:clrMapOvr>
    <a:masterClrMapping/>
  </p:clrMapOvr>
  <p:transition/>
  <p:timing/>
</p:sld>
</file>

<file path=ppt/slides/slide2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CEFBD1E9-93E8-4BA6-6AAB-235B3A5A0AAD}"/>
              </a:ext>
            </a:extLst>
          </p:cNvPr>
          <p:cNvSpPr>
            <a:spLocks noGrp="1"/>
          </p:cNvSpPr>
          <p:nvPr>
            <p:ph type="title"/>
          </p:nvPr>
        </p:nvSpPr>
        <p:spPr/>
        <p:txBody>
          <a:bodyPr/>
          <a:lstStyle/>
          <a:p>
            <a:pPr algn="ctr"/>
            <a:r>
              <a:rPr lang="en-US" sz="1800" b="1">
                <a:ea typeface="Batang"/>
              </a:rPr>
              <a:t>CONCLUSION</a:t>
            </a:r>
            <a:r>
              <a:rPr lang="en-US">
                <a:ea typeface="Batang"/>
              </a:rPr>
              <a:t> </a:t>
            </a:r>
            <a:endParaRPr lang="en-US"/>
          </a:p>
        </p:txBody>
      </p:sp>
      <p:sp>
        <p:nvSpPr>
          <p:cNvPr id="3" name="Content Placeholder 2">
            <a:extLst>
              <a:ext uri="{FF2B5EF4-FFF2-40B4-BE49-F238E27FC236}">
                <a16:creationId xmlns:a16="http://schemas.microsoft.com/office/drawing/2014/main" id="{8499CD9D-37FF-88DA-D045-EC692BA57B5C}"/>
              </a:ext>
            </a:extLst>
          </p:cNvPr>
          <p:cNvSpPr>
            <a:spLocks noGrp="1"/>
          </p:cNvSpPr>
          <p:nvPr>
            <p:ph idx="1"/>
          </p:nvPr>
        </p:nvSpPr>
        <p:spPr>
          <a:xfrm>
            <a:off x="187279" y="1866264"/>
            <a:ext cx="11669884" cy="4997713"/>
          </a:xfrm>
        </p:spPr>
        <p:txBody>
          <a:bodyPr vert="horz" lIns="91440" tIns="45720" rIns="91440" bIns="45720" rtlCol="0" anchor="t">
            <a:normAutofit/>
          </a:bodyPr>
          <a:lstStyle/>
          <a:p>
            <a:pPr marL="0"/>
            <a:r>
              <a:rPr lang="en-US" sz="1800">
                <a:solidFill>
                  <a:srgbClr val="374151"/>
                </a:solidFill>
                <a:latin typeface="Times New Roman"/>
                <a:ea typeface="+mn-lt"/>
                <a:cs typeface="+mn-lt"/>
              </a:rPr>
              <a:t>Significant progress in understanding market trends and investor behavior.</a:t>
            </a:r>
            <a:endParaRPr lang="en-US" sz="1800">
              <a:solidFill>
                <a:srgbClr val="262626"/>
              </a:solidFill>
              <a:latin typeface="Times New Roman"/>
              <a:cs typeface="+mn-lt"/>
            </a:endParaRPr>
          </a:p>
          <a:p>
            <a:pPr marL="0"/>
            <a:r>
              <a:rPr lang="en-US" sz="1800">
                <a:solidFill>
                  <a:srgbClr val="374151"/>
                </a:solidFill>
                <a:latin typeface="Times New Roman"/>
                <a:ea typeface="+mn-lt"/>
                <a:cs typeface="+mn-lt"/>
              </a:rPr>
              <a:t>Careful execution of foundational steps for a comprehensive exploration of finance.</a:t>
            </a:r>
            <a:endParaRPr lang="en-US" sz="1800">
              <a:solidFill>
                <a:srgbClr val="262626"/>
              </a:solidFill>
              <a:latin typeface="Times New Roman"/>
              <a:cs typeface="+mn-lt"/>
            </a:endParaRPr>
          </a:p>
          <a:p>
            <a:pPr marL="0"/>
            <a:r>
              <a:rPr lang="en-US" sz="1800">
                <a:solidFill>
                  <a:srgbClr val="374151"/>
                </a:solidFill>
                <a:latin typeface="Times New Roman"/>
                <a:ea typeface="+mn-lt"/>
                <a:cs typeface="+mn-lt"/>
              </a:rPr>
              <a:t>Meticulous curation of the dataset for relevance and richness in line with research objectives.</a:t>
            </a:r>
            <a:endParaRPr lang="en-US" sz="1800">
              <a:latin typeface="Times New Roman"/>
              <a:cs typeface="Times New Roman"/>
            </a:endParaRPr>
          </a:p>
          <a:p>
            <a:pPr marL="0"/>
            <a:r>
              <a:rPr lang="en-US" sz="1800">
                <a:solidFill>
                  <a:srgbClr val="374151"/>
                </a:solidFill>
                <a:latin typeface="Times New Roman"/>
                <a:ea typeface="+mn-lt"/>
                <a:cs typeface="+mn-lt"/>
              </a:rPr>
              <a:t>Successful completion of the initial data pre-processing phase, ensuring dataset integrity.</a:t>
            </a:r>
            <a:endParaRPr lang="en-US" sz="1800">
              <a:solidFill>
                <a:srgbClr val="262626"/>
              </a:solidFill>
              <a:latin typeface="Times New Roman"/>
              <a:cs typeface="+mn-lt"/>
            </a:endParaRPr>
          </a:p>
          <a:p>
            <a:pPr marL="0"/>
            <a:r>
              <a:rPr lang="en-US" sz="1800">
                <a:solidFill>
                  <a:srgbClr val="374151"/>
                </a:solidFill>
                <a:latin typeface="Times New Roman"/>
                <a:ea typeface="+mn-lt"/>
                <a:cs typeface="+mn-lt"/>
              </a:rPr>
              <a:t>In-depth exploration involving regression studies, correlation assessments, and sentiment analysis.</a:t>
            </a:r>
            <a:endParaRPr lang="en-US" sz="1800">
              <a:latin typeface="Times New Roman"/>
              <a:cs typeface="Times New Roman"/>
            </a:endParaRPr>
          </a:p>
          <a:p>
            <a:pPr marL="0"/>
            <a:r>
              <a:rPr lang="en-US" sz="1800">
                <a:solidFill>
                  <a:srgbClr val="374151"/>
                </a:solidFill>
                <a:latin typeface="Times New Roman"/>
                <a:ea typeface="+mn-lt"/>
                <a:cs typeface="+mn-lt"/>
              </a:rPr>
              <a:t>Collaborative efforts of the team, contributing to a profound understanding of market dynamics.</a:t>
            </a:r>
            <a:endParaRPr lang="en-US" sz="1800">
              <a:latin typeface="Times New Roman"/>
              <a:cs typeface="Times New Roman"/>
            </a:endParaRPr>
          </a:p>
          <a:p>
            <a:pPr marL="0"/>
            <a:r>
              <a:rPr lang="en-US" sz="1800">
                <a:solidFill>
                  <a:srgbClr val="374151"/>
                </a:solidFill>
                <a:latin typeface="Times New Roman"/>
                <a:ea typeface="+mn-lt"/>
                <a:cs typeface="+mn-lt"/>
              </a:rPr>
              <a:t>Implementation of statistical analyses, machine learning, and cutting-edge tools.</a:t>
            </a:r>
            <a:endParaRPr lang="en-US" sz="1800">
              <a:solidFill>
                <a:srgbClr val="262626"/>
              </a:solidFill>
              <a:latin typeface="Times New Roman"/>
              <a:cs typeface="+mn-lt"/>
            </a:endParaRPr>
          </a:p>
          <a:p>
            <a:pPr marL="0"/>
            <a:r>
              <a:rPr lang="en-US" sz="1800">
                <a:solidFill>
                  <a:srgbClr val="374151"/>
                </a:solidFill>
                <a:latin typeface="Times New Roman"/>
                <a:ea typeface="+mn-lt"/>
                <a:cs typeface="+mn-lt"/>
              </a:rPr>
              <a:t>Selection of Maximum Likelihood Estimation (MLE) model with a remarkable R-squared (0.988) for predictive precision.</a:t>
            </a:r>
            <a:endParaRPr lang="en-US" sz="1800">
              <a:latin typeface="Times New Roman"/>
              <a:cs typeface="Times New Roman"/>
            </a:endParaRPr>
          </a:p>
          <a:p>
            <a:endParaRPr lang="en-US" sz="1800"/>
          </a:p>
        </p:txBody>
      </p:sp>
    </p:spTree>
    <p:extLst>
      <p:ext uri="{BB962C8B-B14F-4D97-AF65-F5344CB8AC3E}">
        <p14:creationId xmlns:p14="http://schemas.microsoft.com/office/powerpoint/2010/main" val="2201418551"/>
      </p:ext>
    </p:extLst>
  </p:cSld>
  <p:clrMapOvr>
    <a:masterClrMapping/>
  </p:clrMapOvr>
  <p:transition/>
  <p:timing/>
</p:sld>
</file>

<file path=ppt/slides/slide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E1D0EC6C-6B39-48BD-D0E9-176220B4DC86}"/>
              </a:ext>
            </a:extLst>
          </p:cNvPr>
          <p:cNvSpPr>
            <a:spLocks noGrp="1"/>
          </p:cNvSpPr>
          <p:nvPr>
            <p:ph type="title"/>
          </p:nvPr>
        </p:nvSpPr>
        <p:spPr/>
        <p:txBody>
          <a:bodyPr/>
          <a:lstStyle/>
          <a:p>
            <a:r>
              <a:rPr lang="en-IN" sz="4000" b="1" u="sng">
                <a:effectLst/>
                <a:latin typeface="Times New Roman" panose="02020603050405020304" pitchFamily="18" charset="0"/>
                <a:ea typeface="Calibri" panose="020f0502020204030204" pitchFamily="34" charset="0"/>
                <a:cs typeface="Times New Roman" panose="02020603050405020304" pitchFamily="18" charset="0"/>
              </a:rPr>
              <a:t>Data Collection and Pre-processing :</a:t>
            </a:r>
            <a:br>
              <a:rPr lang="en-IN" sz="1800" u="sng">
                <a:effectLst/>
                <a:latin typeface="Times New Roman" panose="02020603050405020304" pitchFamily="18" charset="0"/>
                <a:ea typeface="Calibri" panose="020f0502020204030204" pitchFamily="34" charset="0"/>
                <a:cs typeface="Times New Roman" panose="02020603050405020304" pitchFamily="18" charset="0"/>
              </a:rPr>
            </a:br>
            <a:endParaRPr lang="en-IN" u="sng"/>
          </a:p>
        </p:txBody>
      </p:sp>
      <p:sp>
        <p:nvSpPr>
          <p:cNvPr id="3" name="Content Placeholder 2">
            <a:extLst>
              <a:ext uri="{FF2B5EF4-FFF2-40B4-BE49-F238E27FC236}">
                <a16:creationId xmlns:a16="http://schemas.microsoft.com/office/drawing/2014/main" id="{B06859EF-6DA8-94AC-EAB9-CD864036724E}"/>
              </a:ext>
            </a:extLst>
          </p:cNvPr>
          <p:cNvSpPr>
            <a:spLocks noGrp="1"/>
          </p:cNvSpPr>
          <p:nvPr>
            <p:ph idx="1"/>
          </p:nvPr>
        </p:nvSpPr>
        <p:spPr/>
        <p:txBody>
          <a:bodyPr/>
          <a:lstStyle/>
          <a:p>
            <a:r>
              <a:rPr lang="en-IN"/>
              <a:t>Making Sure the data is accurate and complete by handling missing values and the outliers.</a:t>
            </a:r>
          </a:p>
          <a:p>
            <a:r>
              <a:rPr lang="en-IN"/>
              <a:t>Here the data cleaning is performed in each machine learning model separately ( i.e., 5 models performed in this project )</a:t>
            </a:r>
          </a:p>
          <a:p>
            <a:r>
              <a:rPr lang="en-IN"/>
              <a:t>Handling missing values, dealing with the duplicates, Outlier detection, correcting inconsistent data, encoding categorical variables, feature scaling, data splitting, time series handling, Text data preprocessing.</a:t>
            </a:r>
          </a:p>
          <a:p>
            <a:endParaRPr lang="en-IN"/>
          </a:p>
        </p:txBody>
      </p:sp>
    </p:spTree>
    <p:extLst>
      <p:ext uri="{BB962C8B-B14F-4D97-AF65-F5344CB8AC3E}">
        <p14:creationId xmlns:p14="http://schemas.microsoft.com/office/powerpoint/2010/main" val="70532527"/>
      </p:ext>
    </p:extLst>
  </p:cSld>
  <p:clrMapOvr>
    <a:masterClrMapping/>
  </p:clrMapOvr>
  <p:transition/>
  <p:timing/>
</p:sld>
</file>

<file path=ppt/slides/slide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6031B88-0634-249F-010F-6818A62F3855}"/>
              </a:ext>
            </a:extLst>
          </p:cNvPr>
          <p:cNvSpPr>
            <a:spLocks noGrp="1"/>
          </p:cNvSpPr>
          <p:nvPr>
            <p:ph type="title"/>
          </p:nvPr>
        </p:nvSpPr>
        <p:spPr/>
        <p:txBody>
          <a:bodyPr/>
          <a:lstStyle/>
          <a:p>
            <a:r>
              <a:rPr lang="en-IN" u="sng"/>
              <a:t>The models performed in this project Analysis:</a:t>
            </a:r>
          </a:p>
        </p:txBody>
      </p:sp>
      <p:sp>
        <p:nvSpPr>
          <p:cNvPr id="3" name="Content Placeholder 2">
            <a:extLst>
              <a:ext uri="{FF2B5EF4-FFF2-40B4-BE49-F238E27FC236}">
                <a16:creationId xmlns:a16="http://schemas.microsoft.com/office/drawing/2014/main" id="{B1C60EBB-EF33-846D-7CFD-8003F71B6ECC}"/>
              </a:ext>
            </a:extLst>
          </p:cNvPr>
          <p:cNvSpPr>
            <a:spLocks noGrp="1"/>
          </p:cNvSpPr>
          <p:nvPr>
            <p:ph idx="1"/>
          </p:nvPr>
        </p:nvSpPr>
        <p:spPr/>
        <p:txBody>
          <a:bodyPr/>
          <a:lstStyle/>
          <a:p>
            <a:r>
              <a:rPr lang="en-IN"/>
              <a:t>1. Supervised Learning Model.</a:t>
            </a:r>
          </a:p>
          <a:p>
            <a:r>
              <a:rPr lang="en-IN"/>
              <a:t>2.  K Means Clustering.</a:t>
            </a:r>
          </a:p>
          <a:p>
            <a:r>
              <a:rPr lang="en-IN"/>
              <a:t>3. Decision Trees.</a:t>
            </a:r>
          </a:p>
          <a:p>
            <a:r>
              <a:rPr lang="en-IN"/>
              <a:t>4. Neural Networks model.</a:t>
            </a:r>
          </a:p>
          <a:p>
            <a:r>
              <a:rPr lang="en-IN"/>
              <a:t>5. Maximum Likelihood Model.</a:t>
            </a:r>
          </a:p>
        </p:txBody>
      </p:sp>
    </p:spTree>
    <p:extLst>
      <p:ext uri="{BB962C8B-B14F-4D97-AF65-F5344CB8AC3E}">
        <p14:creationId xmlns:p14="http://schemas.microsoft.com/office/powerpoint/2010/main" val="2597361050"/>
      </p:ext>
    </p:extLst>
  </p:cSld>
  <p:clrMapOvr>
    <a:masterClrMapping/>
  </p:clrMapOvr>
  <p:transition/>
  <p:timing/>
</p:sld>
</file>

<file path=ppt/slides/slide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F3579699-FB73-5C8D-0D6F-B1C589266F76}"/>
              </a:ext>
            </a:extLst>
          </p:cNvPr>
          <p:cNvSpPr>
            <a:spLocks noGrp="1"/>
          </p:cNvSpPr>
          <p:nvPr>
            <p:ph type="title"/>
          </p:nvPr>
        </p:nvSpPr>
        <p:spPr/>
        <p:txBody>
          <a:bodyPr/>
          <a:lstStyle/>
          <a:p>
            <a:r>
              <a:rPr lang="en-IN" u="sng"/>
              <a:t>Supervised Learning Model :</a:t>
            </a:r>
          </a:p>
        </p:txBody>
      </p:sp>
      <p:sp>
        <p:nvSpPr>
          <p:cNvPr id="3" name="Content Placeholder 2">
            <a:extLst>
              <a:ext uri="{FF2B5EF4-FFF2-40B4-BE49-F238E27FC236}">
                <a16:creationId xmlns:a16="http://schemas.microsoft.com/office/drawing/2014/main" id="{44534C0B-DB37-DE7E-BFD7-A1B4C689DFF6}"/>
              </a:ext>
            </a:extLst>
          </p:cNvPr>
          <p:cNvSpPr>
            <a:spLocks noGrp="1"/>
          </p:cNvSpPr>
          <p:nvPr>
            <p:ph idx="1"/>
          </p:nvPr>
        </p:nvSpPr>
        <p:spPr/>
        <p:txBody>
          <a:bodyPr>
            <a:normAutofit lnSpcReduction="10000"/>
          </a:bodyPr>
          <a:lstStyle/>
          <a:p>
            <a:r>
              <a:rPr lang="en-IN"/>
              <a:t>Here we considered the variable “AUM” as target variable.</a:t>
            </a:r>
          </a:p>
          <a:p>
            <a:r>
              <a:rPr lang="en-IN" b="0" i="0">
                <a:solidFill>
                  <a:srgbClr val="212121"/>
                </a:solidFill>
                <a:effectLst/>
                <a:latin typeface="Courier New" panose="02070309020205020404" pitchFamily="49" charset="0"/>
              </a:rPr>
              <a:t>Mean Squared Error: 2846936691156.8086 (</a:t>
            </a:r>
            <a:r>
              <a:rPr lang="en-US" sz="1800">
                <a:effectLst/>
                <a:latin typeface="Times New Roman" panose="02020603050405020304" pitchFamily="18" charset="0"/>
                <a:ea typeface="Calibri" panose="020f0502020204030204" pitchFamily="34" charset="0"/>
              </a:rPr>
              <a:t> approximately 2.85 trillion ). </a:t>
            </a:r>
            <a:endParaRPr lang="en-IN">
              <a:solidFill>
                <a:srgbClr val="212121"/>
              </a:solidFill>
              <a:latin typeface="Courier New" panose="02070309020205020404" pitchFamily="49" charset="0"/>
            </a:endParaRPr>
          </a:p>
          <a:p>
            <a:r>
              <a:rPr lang="en-IN"/>
              <a:t>Here</a:t>
            </a:r>
            <a:r>
              <a:rPr lang="en-IN">
                <a:solidFill>
                  <a:srgbClr val="212121"/>
                </a:solidFill>
                <a:latin typeface="Courier New" panose="02070309020205020404" pitchFamily="49" charset="0"/>
              </a:rPr>
              <a:t> </a:t>
            </a:r>
            <a:r>
              <a:rPr lang="en-IN">
                <a:solidFill>
                  <a:srgbClr val="212121"/>
                </a:solidFill>
                <a:latin typeface="Times New Roman" panose="02020603050405020304" pitchFamily="18" charset="0"/>
                <a:cs typeface="Times New Roman" panose="02020603050405020304" pitchFamily="18" charset="0"/>
              </a:rPr>
              <a:t>MSE which we got is quite large depends on AUM variable</a:t>
            </a:r>
            <a:r>
              <a:rPr lang="en-IN">
                <a:solidFill>
                  <a:srgbClr val="212121"/>
                </a:solidFill>
                <a:latin typeface="Courier New" panose="02070309020205020404" pitchFamily="49" charset="0"/>
              </a:rPr>
              <a:t>,</a:t>
            </a:r>
            <a:r>
              <a:rPr lang="en-US">
                <a:solidFill>
                  <a:srgbClr val="212121"/>
                </a:solidFill>
                <a:latin typeface="Times New Roman" panose="02020603050405020304" pitchFamily="18" charset="0"/>
                <a:ea typeface="Calibri" panose="020f0502020204030204" pitchFamily="34" charset="0"/>
              </a:rPr>
              <a:t>a</a:t>
            </a:r>
            <a:r>
              <a:rPr lang="en-US">
                <a:effectLst/>
                <a:latin typeface="Times New Roman" panose="02020603050405020304" pitchFamily="18" charset="0"/>
                <a:ea typeface="Calibri" panose="020f0502020204030204" pitchFamily="34" charset="0"/>
              </a:rPr>
              <a:t> higher MSE suggests that the model's predictions deviate significantly from the true values, highlighting potential limitations in the chosen features or the model's complexity. It's crucial to interpret the MSE in the context of the specific problem; </a:t>
            </a:r>
            <a:endParaRPr lang="en-IN">
              <a:solidFill>
                <a:srgbClr val="212121"/>
              </a:solidFill>
              <a:latin typeface="Courier New" panose="02070309020205020404" pitchFamily="49" charset="0"/>
            </a:endParaRPr>
          </a:p>
          <a:p>
            <a:r>
              <a:rPr lang="en-IN" b="0" i="0">
                <a:solidFill>
                  <a:srgbClr val="212121"/>
                </a:solidFill>
                <a:effectLst/>
                <a:latin typeface="Times New Roman" panose="02020603050405020304" pitchFamily="18" charset="0"/>
                <a:cs typeface="Times New Roman" panose="02020603050405020304" pitchFamily="18" charset="0"/>
              </a:rPr>
              <a:t>However the absolute value of MSE doesn’t provide an int</a:t>
            </a:r>
            <a:r>
              <a:rPr lang="en-IN">
                <a:solidFill>
                  <a:srgbClr val="212121"/>
                </a:solidFill>
                <a:latin typeface="Times New Roman" panose="02020603050405020304" pitchFamily="18" charset="0"/>
                <a:cs typeface="Times New Roman" panose="02020603050405020304" pitchFamily="18" charset="0"/>
              </a:rPr>
              <a:t>uitive sense of the model’s performance unless it is compared to the baseline model</a:t>
            </a:r>
            <a:r>
              <a:rPr lang="en-IN">
                <a:solidFill>
                  <a:srgbClr val="212121"/>
                </a:solidFill>
                <a:latin typeface="Courier New" panose="02070309020205020404" pitchFamily="49" charset="0"/>
              </a:rPr>
              <a:t>.</a:t>
            </a:r>
          </a:p>
          <a:p>
            <a:endParaRPr lang="en-IN" b="0" i="0">
              <a:solidFill>
                <a:srgbClr val="212121"/>
              </a:solidFill>
              <a:effectLst/>
              <a:latin typeface="Courier New" panose="02070309020205020404" pitchFamily="49" charset="0"/>
            </a:endParaRPr>
          </a:p>
          <a:p>
            <a:endParaRPr lang="en-IN"/>
          </a:p>
        </p:txBody>
      </p:sp>
    </p:spTree>
    <p:extLst>
      <p:ext uri="{BB962C8B-B14F-4D97-AF65-F5344CB8AC3E}">
        <p14:creationId xmlns:p14="http://schemas.microsoft.com/office/powerpoint/2010/main" val="4091401185"/>
      </p:ext>
    </p:extLst>
  </p:cSld>
  <p:clrMapOvr>
    <a:masterClrMapping/>
  </p:clrMapOvr>
  <p:transition/>
  <p:timing/>
</p:sld>
</file>

<file path=ppt/slides/slide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CBB12125-6F80-593D-AFDB-B3048E85C71E}"/>
              </a:ext>
            </a:extLst>
          </p:cNvPr>
          <p:cNvSpPr>
            <a:spLocks noGrp="1"/>
          </p:cNvSpPr>
          <p:nvPr>
            <p:ph idx="1"/>
          </p:nvPr>
        </p:nvSpPr>
        <p:spPr/>
        <p:txBody>
          <a:bodyPr/>
          <a:lstStyle/>
          <a:p>
            <a:r>
              <a:rPr lang="en-IN"/>
              <a:t>From the residual plot of machine learning model:</a:t>
            </a:r>
          </a:p>
          <a:p>
            <a:pPr marL="0" indent="0">
              <a:buNone/>
            </a:pPr>
            <a:r>
              <a:rPr lang="en-IN"/>
              <a:t>	- The predicted values are more than the actual values, resulting a negative residual.</a:t>
            </a:r>
          </a:p>
          <a:p>
            <a:pPr marL="0" indent="0">
              <a:buNone/>
            </a:pPr>
            <a:endParaRPr lang="en-IN"/>
          </a:p>
          <a:p>
            <a:r>
              <a:rPr lang="en-US" sz="2800">
                <a:effectLst/>
                <a:latin typeface="Times New Roman" panose="02020603050405020304" pitchFamily="18" charset="0"/>
                <a:ea typeface="Calibri" panose="020f0502020204030204" pitchFamily="34" charset="0"/>
                <a:cs typeface="Times New Roman" panose="02020603050405020304" pitchFamily="18" charset="0"/>
              </a:rPr>
              <a:t>Further refinement may involve feature engineering, exploring different algorithms, or considering non-linear relationships to enhance the model's performance and reduce prediction errors.</a:t>
            </a:r>
            <a:endParaRPr lang="en-IN" sz="280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a:p>
        </p:txBody>
      </p:sp>
    </p:spTree>
    <p:extLst>
      <p:ext uri="{BB962C8B-B14F-4D97-AF65-F5344CB8AC3E}">
        <p14:creationId xmlns:p14="http://schemas.microsoft.com/office/powerpoint/2010/main" val="2564929389"/>
      </p:ext>
    </p:extLst>
  </p:cSld>
  <p:clrMapOvr>
    <a:masterClrMapping/>
  </p:clrMapOvr>
  <p:transition/>
  <p:timing/>
</p:sld>
</file>

<file path=ppt/slides/slide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8" name="Title 7">
            <a:extLst>
              <a:ext uri="{FF2B5EF4-FFF2-40B4-BE49-F238E27FC236}">
                <a16:creationId xmlns:a16="http://schemas.microsoft.com/office/drawing/2014/main" id="{917045D6-B303-4A41-9D02-0507B55DD69C}"/>
              </a:ext>
            </a:extLst>
          </p:cNvPr>
          <p:cNvSpPr>
            <a:spLocks noGrp="1"/>
          </p:cNvSpPr>
          <p:nvPr>
            <p:ph type="title"/>
          </p:nvPr>
        </p:nvSpPr>
        <p:spPr/>
        <p:txBody>
          <a:bodyPr/>
          <a:lstStyle/>
          <a:p>
            <a:r>
              <a:rPr lang="en-IN"/>
              <a:t>Interpretations for Supervised Learning:</a:t>
            </a:r>
          </a:p>
        </p:txBody>
      </p:sp>
      <p:pic>
        <p:nvPicPr>
          <p:cNvPr id="5" name="Content Placeholder 4">
            <a:extLst>
              <a:ext uri="{FF2B5EF4-FFF2-40B4-BE49-F238E27FC236}">
                <a16:creationId xmlns:a16="http://schemas.microsoft.com/office/drawing/2014/main" id="{57D1593D-9AB4-A4EC-41B6-F1DB93777973}"/>
              </a:ext>
            </a:extLst>
          </p:cNvPr>
          <p:cNvPicPr>
            <a:picLocks noGrp="1" noChangeAspect="1"/>
          </p:cNvPicPr>
          <p:nvPr>
            <p:ph idx="1"/>
          </p:nvPr>
        </p:nvPicPr>
        <p:blipFill>
          <a:blip r:embed="rId2"/>
          <a:stretch>
            <a:fillRect/>
          </a:stretch>
        </p:blipFill>
        <p:spPr>
          <a:xfrm>
            <a:off x="0" y="1690688"/>
            <a:ext cx="6320118" cy="4239217"/>
          </a:xfrm>
        </p:spPr>
      </p:pic>
      <p:pic>
        <p:nvPicPr>
          <p:cNvPr id="7" name="Picture 6">
            <a:extLst>
              <a:ext uri="{FF2B5EF4-FFF2-40B4-BE49-F238E27FC236}">
                <a16:creationId xmlns:a16="http://schemas.microsoft.com/office/drawing/2014/main" id="{5724476B-8BF8-6DFC-9951-042D794509A8}"/>
              </a:ext>
            </a:extLst>
          </p:cNvPr>
          <p:cNvPicPr>
            <a:picLocks noChangeAspect="1"/>
          </p:cNvPicPr>
          <p:nvPr/>
        </p:nvPicPr>
        <p:blipFill>
          <a:blip r:embed="rId3"/>
          <a:stretch>
            <a:fillRect/>
          </a:stretch>
        </p:blipFill>
        <p:spPr>
          <a:xfrm>
            <a:off x="6320118" y="1724565"/>
            <a:ext cx="5482385" cy="4296375"/>
          </a:xfrm>
          <a:prstGeom prst="rect">
            <a:avLst/>
          </a:prstGeom>
        </p:spPr>
      </p:pic>
    </p:spTree>
    <p:extLst>
      <p:ext uri="{BB962C8B-B14F-4D97-AF65-F5344CB8AC3E}">
        <p14:creationId xmlns:p14="http://schemas.microsoft.com/office/powerpoint/2010/main" val="2026846965"/>
      </p:ext>
    </p:extLst>
  </p:cSld>
  <p:clrMapOvr>
    <a:masterClrMapping/>
  </p:clrMapOvr>
  <p:transition/>
  <p:timing/>
</p:sld>
</file>

<file path=ppt/slides/slide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A80A2A57-D485-2D71-1E18-12AE51959F19}"/>
              </a:ext>
            </a:extLst>
          </p:cNvPr>
          <p:cNvSpPr>
            <a:spLocks noGrp="1"/>
          </p:cNvSpPr>
          <p:nvPr>
            <p:ph type="title"/>
          </p:nvPr>
        </p:nvSpPr>
        <p:spPr/>
        <p:txBody>
          <a:bodyPr/>
          <a:lstStyle/>
          <a:p>
            <a:pPr algn="ctr"/>
            <a:r>
              <a:rPr lang="en-US" b="1" i="0" u="sng">
                <a:solidFill>
                  <a:srgbClr val="374151"/>
                </a:solidFill>
                <a:effectLst/>
                <a:latin typeface="Times New Roman" panose="02020603050405020304" pitchFamily="18" charset="0"/>
                <a:cs typeface="Times New Roman" panose="02020603050405020304" pitchFamily="18" charset="0"/>
              </a:rPr>
              <a:t>K-MEANS CLUSTERING</a:t>
            </a:r>
            <a:endParaRPr lang="en-US" b="1" u="sng">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5978FAE-F71A-2FC2-2E8A-69810B31C982}"/>
              </a:ext>
            </a:extLst>
          </p:cNvPr>
          <p:cNvSpPr>
            <a:spLocks noGrp="1"/>
          </p:cNvSpPr>
          <p:nvPr>
            <p:ph idx="1"/>
          </p:nvPr>
        </p:nvSpPr>
        <p:spPr/>
        <p:txBody>
          <a:bodyPr>
            <a:normAutofit fontScale="85000" lnSpcReduction="20000"/>
          </a:bodyPr>
          <a:lstStyle/>
          <a:p>
            <a:r>
              <a:rPr lang="en-US"/>
              <a:t>It i</a:t>
            </a:r>
            <a:r>
              <a:rPr lang="en-US" b="0" i="0">
                <a:solidFill>
                  <a:srgbClr val="374151"/>
                </a:solidFill>
                <a:effectLst/>
                <a:latin typeface="Söhne"/>
              </a:rPr>
              <a:t>s a popular unsupervised machine learning algorithm used for partitioning a dataset into K distinct, non-overlapping clusters.</a:t>
            </a:r>
          </a:p>
          <a:p>
            <a:pPr algn="l">
              <a:buFont typeface="Arial" pitchFamily="34" charset="0"/>
              <a:buChar char="•"/>
            </a:pPr>
            <a:r>
              <a:rPr lang="en-US" b="0" i="0">
                <a:solidFill>
                  <a:srgbClr val="374151"/>
                </a:solidFill>
                <a:effectLst/>
                <a:latin typeface="Söhne"/>
              </a:rPr>
              <a:t>Dataset contains various investor features: 'Longevity,' 'Female,' 'Age,' 'Income,' and more.</a:t>
            </a:r>
          </a:p>
          <a:p>
            <a:pPr algn="l">
              <a:buFont typeface="Arial" pitchFamily="34" charset="0"/>
              <a:buChar char="•"/>
            </a:pPr>
            <a:r>
              <a:rPr lang="en-US" b="0" i="0">
                <a:solidFill>
                  <a:srgbClr val="374151"/>
                </a:solidFill>
                <a:effectLst/>
                <a:latin typeface="Söhne"/>
              </a:rPr>
              <a:t>Applied K-means clustering with three clusters to analyze investor behavior.</a:t>
            </a:r>
          </a:p>
          <a:p>
            <a:pPr algn="l">
              <a:buFont typeface="Arial" pitchFamily="34" charset="0"/>
              <a:buChar char="•"/>
            </a:pPr>
            <a:r>
              <a:rPr lang="en-US" b="0" i="0">
                <a:solidFill>
                  <a:srgbClr val="374151"/>
                </a:solidFill>
                <a:effectLst/>
                <a:latin typeface="Söhne"/>
              </a:rPr>
              <a:t>Cluster 0: Moderate values across features, average 'Longevity' around 7 years, balanced gender distribution, moderate 'Income,' and 'AUM.'</a:t>
            </a:r>
          </a:p>
          <a:p>
            <a:pPr algn="l">
              <a:buFont typeface="Arial" pitchFamily="34" charset="0"/>
              <a:buChar char="•"/>
            </a:pPr>
            <a:r>
              <a:rPr lang="en-US" b="0" i="0">
                <a:solidFill>
                  <a:srgbClr val="374151"/>
                </a:solidFill>
                <a:effectLst/>
                <a:latin typeface="Söhne"/>
              </a:rPr>
              <a:t>Cluster 1: Longer 'Longevity,' higher 'Income' and 'AUM,' slightly older investors with a more diversified portfolio.</a:t>
            </a:r>
          </a:p>
          <a:p>
            <a:pPr algn="l">
              <a:buFont typeface="Arial" pitchFamily="34" charset="0"/>
              <a:buChar char="•"/>
            </a:pPr>
            <a:r>
              <a:rPr lang="en-US" b="0" i="0">
                <a:solidFill>
                  <a:srgbClr val="374151"/>
                </a:solidFill>
                <a:effectLst/>
                <a:latin typeface="Söhne"/>
              </a:rPr>
              <a:t>Cluster 2: Notably high values in 'Longevity,' 'AUM,' and 'Trustworthiness,' indicating substantial market experience, assets, and trust.</a:t>
            </a:r>
          </a:p>
          <a:p>
            <a:pPr algn="l">
              <a:buFont typeface="Arial" pitchFamily="34" charset="0"/>
              <a:buChar char="•"/>
            </a:pPr>
            <a:r>
              <a:rPr lang="en-US" b="0" i="0">
                <a:solidFill>
                  <a:srgbClr val="374151"/>
                </a:solidFill>
                <a:effectLst/>
                <a:latin typeface="Söhne"/>
              </a:rPr>
              <a:t>Clustering reveals distinct investor segments with varying characteristics and financial profiles.</a:t>
            </a:r>
          </a:p>
          <a:p>
            <a:endParaRPr lang="en-US"/>
          </a:p>
        </p:txBody>
      </p:sp>
      <p:pic>
        <p:nvPicPr>
          <p:cNvPr id="26" name="Audio 25">
            <a:hlinkClick action="ppaction://media"/>
            <a:extLst>
              <a:ext uri="{FF2B5EF4-FFF2-40B4-BE49-F238E27FC236}">
                <a16:creationId xmlns:a16="http://schemas.microsoft.com/office/drawing/2014/main" id="{4A484B56-DC28-9350-0AFF-91E4C1C7019E}"/>
              </a:ext>
            </a:extLst>
          </p:cNvPr>
          <p:cNvPicPr>
            <a:picLocks noChangeAspect="1"/>
          </p:cNvPicPr>
          <p:nvPr>
            <a:audioFile r:link="rId3"/>
            <p:extLst>
              <p:ext uri="{DAA4B4D4-6D71-4841-9C94-3DE7FCFB9230}">
                <p14:media xmlns:p14="http://schemas.microsoft.com/office/powerpoint/2010/main" r:embed="rId4"/>
              </p:ext>
            </p:extLst>
          </p:nvPr>
        </p:nvPicPr>
        <p:blipFill>
          <a:blip r:embed="rId2"/>
          <a:srcRect l="-328947" t="-328947" r="-328947" b="-328947"/>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11635522"/>
      </p:ext>
    </p:extLst>
  </p:cSld>
  <p:clrMapOvr>
    <a:masterClrMapping/>
  </p:clrMapOvr>
  <mc:AlternateContent>
    <mc:Choice xmlns:p14="http://schemas.microsoft.com/office/powerpoint/2010/main" Requires="p14">
      <p:transition spd="slow" advTm="214773" p14:dur="2000"/>
    </mc:Choice>
    <mc:Fallback>
      <p:transition spd="slow" advTm="214773"/>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26"/>
                </p:tgtEl>
              </p:cMediaNode>
            </p:audio>
          </p:childTnLst>
        </p:cTn>
      </p:par>
    </p:tnLst>
  </p:timing>
</p:sld>
</file>

<file path=ppt/slides/slide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4C07BE72-2437-7AC5-EF9A-975240B75DFD}"/>
              </a:ext>
            </a:extLst>
          </p:cNvPr>
          <p:cNvSpPr>
            <a:spLocks noGrp="1"/>
          </p:cNvSpPr>
          <p:nvPr>
            <p:ph idx="1"/>
          </p:nvPr>
        </p:nvSpPr>
        <p:spPr>
          <a:xfrm>
            <a:off x="666893" y="797522"/>
            <a:ext cx="10686907" cy="5379441"/>
          </a:xfrm>
        </p:spPr>
        <p:txBody>
          <a:bodyPr>
            <a:normAutofit fontScale="77500" lnSpcReduction="20000"/>
          </a:bodyPr>
          <a:lstStyle/>
          <a:p>
            <a:pPr algn="l"/>
            <a:r>
              <a:rPr lang="en-US" b="1" i="0">
                <a:solidFill>
                  <a:srgbClr val="374151"/>
                </a:solidFill>
                <a:effectLst/>
                <a:latin typeface="Söhne"/>
              </a:rPr>
              <a:t>Segmentation Impact:</a:t>
            </a:r>
            <a:endParaRPr lang="en-US" b="0" i="0">
              <a:solidFill>
                <a:srgbClr val="374151"/>
              </a:solidFill>
              <a:effectLst/>
              <a:latin typeface="Söhne"/>
            </a:endParaRPr>
          </a:p>
          <a:p>
            <a:pPr algn="l">
              <a:buFont typeface="Arial" pitchFamily="34" charset="0"/>
              <a:buChar char="•"/>
            </a:pPr>
            <a:r>
              <a:rPr lang="en-US" b="0" i="0">
                <a:solidFill>
                  <a:srgbClr val="374151"/>
                </a:solidFill>
                <a:effectLst/>
                <a:latin typeface="Söhne"/>
              </a:rPr>
              <a:t>Identifies three distinct clusters, aiding understanding of diverse investor behaviors.</a:t>
            </a:r>
          </a:p>
          <a:p>
            <a:pPr algn="l">
              <a:buFont typeface="Arial" pitchFamily="34" charset="0"/>
              <a:buChar char="•"/>
            </a:pPr>
            <a:r>
              <a:rPr lang="en-US" b="0" i="0">
                <a:solidFill>
                  <a:srgbClr val="374151"/>
                </a:solidFill>
                <a:effectLst/>
                <a:latin typeface="Söhne"/>
              </a:rPr>
              <a:t>Provides insights into varying financial profiles and behavioral traits within each segment.</a:t>
            </a:r>
          </a:p>
          <a:p>
            <a:pPr algn="l">
              <a:buFont typeface="Arial" pitchFamily="34" charset="0"/>
              <a:buChar char="•"/>
            </a:pPr>
            <a:r>
              <a:rPr lang="en-US" b="0" i="0">
                <a:solidFill>
                  <a:srgbClr val="374151"/>
                </a:solidFill>
                <a:effectLst/>
                <a:latin typeface="Söhne"/>
              </a:rPr>
              <a:t>Enables targeted strategies tailored to the characteristics of each investor group.</a:t>
            </a:r>
          </a:p>
          <a:p>
            <a:pPr algn="l"/>
            <a:r>
              <a:rPr lang="en-US" b="1" i="0">
                <a:solidFill>
                  <a:srgbClr val="374151"/>
                </a:solidFill>
                <a:effectLst/>
                <a:latin typeface="Söhne"/>
              </a:rPr>
              <a:t>Potential Business Applications:</a:t>
            </a:r>
            <a:endParaRPr lang="en-US" b="0" i="0">
              <a:solidFill>
                <a:srgbClr val="374151"/>
              </a:solidFill>
              <a:effectLst/>
              <a:latin typeface="Söhne"/>
            </a:endParaRPr>
          </a:p>
          <a:p>
            <a:pPr algn="l">
              <a:buFont typeface="Arial" pitchFamily="34" charset="0"/>
              <a:buChar char="•"/>
            </a:pPr>
            <a:r>
              <a:rPr lang="en-US" b="0" i="0">
                <a:solidFill>
                  <a:srgbClr val="374151"/>
                </a:solidFill>
                <a:effectLst/>
                <a:latin typeface="Söhne"/>
              </a:rPr>
              <a:t>Facilitates tailored marketing strategies for each cluster based on their specific traits.</a:t>
            </a:r>
          </a:p>
          <a:p>
            <a:pPr algn="l">
              <a:buFont typeface="Arial" pitchFamily="34" charset="0"/>
              <a:buChar char="•"/>
            </a:pPr>
            <a:r>
              <a:rPr lang="en-US" b="0" i="0">
                <a:solidFill>
                  <a:srgbClr val="374151"/>
                </a:solidFill>
                <a:effectLst/>
                <a:latin typeface="Söhne"/>
              </a:rPr>
              <a:t>Offers opportunities to design investment products/services for varied investor segments.</a:t>
            </a:r>
          </a:p>
          <a:p>
            <a:pPr algn="l">
              <a:buFont typeface="Arial" pitchFamily="34" charset="0"/>
              <a:buChar char="•"/>
            </a:pPr>
            <a:r>
              <a:rPr lang="en-US" b="0" i="0">
                <a:solidFill>
                  <a:srgbClr val="374151"/>
                </a:solidFill>
                <a:effectLst/>
                <a:latin typeface="Söhne"/>
              </a:rPr>
              <a:t>Identifies high-value segments and potential growth areas for strategic targeting.</a:t>
            </a:r>
          </a:p>
          <a:p>
            <a:pPr algn="l"/>
            <a:r>
              <a:rPr lang="en-US" b="1" i="0">
                <a:solidFill>
                  <a:srgbClr val="374151"/>
                </a:solidFill>
                <a:effectLst/>
                <a:latin typeface="Söhne"/>
              </a:rPr>
              <a:t>Overall Significance:</a:t>
            </a:r>
            <a:endParaRPr lang="en-US" b="0" i="0">
              <a:solidFill>
                <a:srgbClr val="374151"/>
              </a:solidFill>
              <a:effectLst/>
              <a:latin typeface="Söhne"/>
            </a:endParaRPr>
          </a:p>
          <a:p>
            <a:pPr algn="l">
              <a:buFont typeface="Arial" pitchFamily="34" charset="0"/>
              <a:buChar char="•"/>
            </a:pPr>
            <a:r>
              <a:rPr lang="en-US" b="0" i="0">
                <a:solidFill>
                  <a:srgbClr val="374151"/>
                </a:solidFill>
                <a:effectLst/>
                <a:latin typeface="Söhne"/>
              </a:rPr>
              <a:t>Demonstrates the power of clustering in segmenting investor behavior without predefined categories.</a:t>
            </a:r>
          </a:p>
          <a:p>
            <a:pPr algn="l">
              <a:buFont typeface="Arial" pitchFamily="34" charset="0"/>
              <a:buChar char="•"/>
            </a:pPr>
            <a:r>
              <a:rPr lang="en-US" b="0" i="0">
                <a:solidFill>
                  <a:srgbClr val="374151"/>
                </a:solidFill>
                <a:effectLst/>
                <a:latin typeface="Söhne"/>
              </a:rPr>
              <a:t>Provides valuable insights aiding decision-making in finance, marketing, and product development.</a:t>
            </a:r>
          </a:p>
          <a:p>
            <a:pPr algn="l">
              <a:buFont typeface="Arial" pitchFamily="34" charset="0"/>
              <a:buChar char="•"/>
            </a:pPr>
            <a:r>
              <a:rPr lang="en-US" b="0" i="0">
                <a:solidFill>
                  <a:srgbClr val="374151"/>
                </a:solidFill>
                <a:effectLst/>
                <a:latin typeface="Söhne"/>
              </a:rPr>
              <a:t>Showcases the potential of data-driven approaches in understanding and engaging diverse investor profiles.</a:t>
            </a:r>
          </a:p>
          <a:p>
            <a:pPr marL="0" indent="0">
              <a:buNone/>
            </a:pPr>
            <a:endParaRPr lang="en-US"/>
          </a:p>
        </p:txBody>
      </p:sp>
      <p:pic>
        <p:nvPicPr>
          <p:cNvPr id="6" name="Audio 5">
            <a:hlinkClick action="ppaction://media"/>
            <a:extLst>
              <a:ext uri="{FF2B5EF4-FFF2-40B4-BE49-F238E27FC236}">
                <a16:creationId xmlns:a16="http://schemas.microsoft.com/office/drawing/2014/main" id="{23D2803D-6666-9026-EB98-C512C84BA353}"/>
              </a:ext>
            </a:extLst>
          </p:cNvPr>
          <p:cNvPicPr>
            <a:picLocks noChangeAspect="1"/>
          </p:cNvPicPr>
          <p:nvPr>
            <a:audioFile r:link="rId3"/>
            <p:extLst>
              <p:ext uri="{DAA4B4D4-6D71-4841-9C94-3DE7FCFB9230}">
                <p14:media xmlns:p14="http://schemas.microsoft.com/office/powerpoint/2010/main" r:embed="rId4"/>
              </p:ext>
            </p:extLst>
          </p:nvPr>
        </p:nvPicPr>
        <p:blipFill>
          <a:blip r:embed="rId2"/>
          <a:srcRect l="-328948" t="-328948" r="-328948" b="-328948"/>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18524397"/>
      </p:ext>
    </p:extLst>
  </p:cSld>
  <p:clrMapOvr>
    <a:masterClrMapping/>
  </p:clrMapOvr>
  <mc:AlternateContent>
    <mc:Choice xmlns:p14="http://schemas.microsoft.com/office/powerpoint/2010/main" Requires="p14">
      <p:transition spd="slow" advTm="123862" p14:dur="2000"/>
    </mc:Choice>
    <mc:Fallback>
      <p:transition spd="slow" advTm="123862"/>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p="http://schemas.openxmlformats.org/presentationml/2006/main">
  <p:tag name="AS_NET" val="6.0.25"/>
  <p:tag name="AS_OS" val="Unix 6.2.0.1015"/>
  <p:tag name="AS_RELEASE_DATE" val="2023.01.14"/>
  <p:tag name="AS_TITLE" val="Aspose.Slides for .NET5"/>
  <p:tag name="AS_VERSION" val="23.1"/>
</p:tagLst>
</file>

<file path=ppt/theme/theme1.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r="http://schemas.openxmlformats.org/officeDocument/2006/relationships" xmlns:a="http://schemas.openxmlformats.org/drawingml/2006/main" name="ArchiveVTI">
  <a:themeElements>
    <a:clrScheme name="Archive">
      <a:dk1>
        <a:sysClr val="windowText" lastClr="000000"/>
      </a:dk1>
      <a:lt1>
        <a:sysClr val="window" lastClr="FFFFFF"/>
      </a:lt1>
      <a:dk2>
        <a:srgbClr val="353B3D"/>
      </a:dk2>
      <a:lt2>
        <a:srgbClr val="EEECEA"/>
      </a:lt2>
      <a:accent1>
        <a:srgbClr val="A65E5E"/>
      </a:accent1>
      <a:accent2>
        <a:srgbClr val="9D6053"/>
      </a:accent2>
      <a:accent3>
        <a:srgbClr val="968274"/>
      </a:accent3>
      <a:accent4>
        <a:srgbClr val="878079"/>
      </a:accent4>
      <a:accent5>
        <a:srgbClr val="6C737A"/>
      </a:accent5>
      <a:accent6>
        <a:srgbClr val="697777"/>
      </a:accent6>
      <a:hlink>
        <a:srgbClr val="A25872"/>
      </a:hlink>
      <a:folHlink>
        <a:srgbClr val="667A7E"/>
      </a:folHlink>
    </a:clrScheme>
    <a:fontScheme name="Custom 170">
      <a:majorFont>
        <a:latin typeface="Bembo"/>
        <a:ea typeface="Bembo"/>
        <a:cs typeface="Arial"/>
      </a:majorFont>
      <a:minorFont>
        <a:latin typeface="Bembo"/>
        <a:ea typeface="Bembo"/>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ArchiveVTI" id="{514BDC9F-20AC-40CA-9FE7-B30987BCD2D4}" vid="{D8FA1533-D953-46ED-B2C7-B32AF1BED7A8}"/>
    </a:ext>
  </a:extLst>
</a:theme>
</file>

<file path=docProps/app.xml><?xml version="1.0" encoding="utf-8"?>
<Properties xmlns:vt="http://schemas.openxmlformats.org/officeDocument/2006/docPropsVTypes" xmlns="http://schemas.openxmlformats.org/officeDocument/2006/extended-properties">
  <Company/>
  <PresentationFormat>On-screen Show (4:3)</PresentationFormat>
  <Paragraphs>118</Paragraphs>
  <Slides>23</Slides>
  <Notes>0</Notes>
  <TotalTime>1</TotalTime>
  <HiddenSlides>1</HiddenSlides>
  <MMClips>3</MMClips>
  <ScaleCrop>0</ScaleCrop>
  <HeadingPairs>
    <vt:vector baseType="variant" size="6">
      <vt:variant>
        <vt:lpstr>Fonts used</vt:lpstr>
      </vt:variant>
      <vt:variant>
        <vt:i4>8</vt:i4>
      </vt:variant>
      <vt:variant>
        <vt:lpstr>Theme</vt:lpstr>
      </vt:variant>
      <vt:variant>
        <vt:i4>1</vt:i4>
      </vt:variant>
      <vt:variant>
        <vt:lpstr>Slide Titles</vt:lpstr>
      </vt:variant>
      <vt:variant>
        <vt:i4>23</vt:i4>
      </vt:variant>
    </vt:vector>
  </HeadingPairs>
  <TitlesOfParts>
    <vt:vector baseType="lpstr" size="32">
      <vt:lpstr>Arial</vt:lpstr>
      <vt:lpstr>Calibri</vt:lpstr>
      <vt:lpstr>Calibri Light</vt:lpstr>
      <vt:lpstr>Times New Roman</vt:lpstr>
      <vt:lpstr>Courier New</vt:lpstr>
      <vt:lpstr>Söhne</vt:lpstr>
      <vt:lpstr>Bembo</vt:lpstr>
      <vt:lpstr>Batang</vt:lpstr>
      <vt:lpstr>Office Theme</vt:lpstr>
      <vt:lpstr>Market Trends and Investor Bwehaviour(Final presentation)</vt:lpstr>
      <vt:lpstr>Main Goal of this Project :</vt:lpstr>
      <vt:lpstr>Data Collection and Pre-processing :</vt:lpstr>
      <vt:lpstr>The models performed in this project Analysis:</vt:lpstr>
      <vt:lpstr>Supervised Learning Model :</vt:lpstr>
      <vt:lpstr>PowerPoint Presentation</vt:lpstr>
      <vt:lpstr>Interpretations for Supervised Learning:</vt:lpstr>
      <vt:lpstr>K-MEANS CLUSTERING</vt:lpstr>
      <vt:lpstr>PowerPoint Presentation</vt:lpstr>
      <vt:lpstr>PowerPoint Presentation</vt:lpstr>
      <vt:lpstr>Neural Network Model</vt:lpstr>
      <vt:lpstr>Code</vt:lpstr>
      <vt:lpstr>Output</vt:lpstr>
      <vt:lpstr>PowerPoint Presentation</vt:lpstr>
      <vt:lpstr>Decision Tree model</vt:lpstr>
      <vt:lpstr>Code</vt:lpstr>
      <vt:lpstr>Decision Tree for AUM Prediction</vt:lpstr>
      <vt:lpstr>Sentiment Analysis</vt:lpstr>
      <vt:lpstr>MAXIUMUM LIKELIHOOD </vt:lpstr>
      <vt:lpstr>Code</vt:lpstr>
      <vt:lpstr>Output</vt:lpstr>
      <vt:lpstr>Data Visualization and Interpretation</vt:lpstr>
      <vt:lpstr>CONCLUSION </vt:lpstr>
    </vt:vector>
  </TitlesOfParts>
  <LinksUpToDate>0</LinksUpToDate>
  <SharedDoc>0</SharedDoc>
  <HyperlinksChanged>0</HyperlinksChanged>
  <Application>Aspose.Slides for .NET</Application>
  <AppVersion>23.0100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cp:revision>1</cp:revision>
  <cp:lastPrinted>2023-12-03T23:13:25.121</cp:lastPrinted>
  <dcterms:created xsi:type="dcterms:W3CDTF">2023-12-03T23:13:25Z</dcterms:created>
  <dcterms:modified xsi:type="dcterms:W3CDTF">2023-12-03T23:13:26Z</dcterms:modified>
</cp:coreProperties>
</file>

<file path=docProps/thumbnail.jpeg>
</file>